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70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55F0B"/>
    <a:srgbClr val="FEF6F0"/>
    <a:srgbClr val="0086AB"/>
    <a:srgbClr val="E46C0A"/>
    <a:srgbClr val="E6E6E6"/>
    <a:srgbClr val="B9CDE5"/>
    <a:srgbClr val="1E98B9"/>
    <a:srgbClr val="1DAF9E"/>
    <a:srgbClr val="008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9612" autoAdjust="0"/>
  </p:normalViewPr>
  <p:slideViewPr>
    <p:cSldViewPr>
      <p:cViewPr varScale="1">
        <p:scale>
          <a:sx n="51" d="100"/>
          <a:sy n="51" d="100"/>
        </p:scale>
        <p:origin x="2460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228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8BE6D89D-62BB-4AB8-B8E3-7583E1B617B4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8CB7CBEA-DFBC-4BB1-91D9-84CD5F144B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163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5D73-A605-4D3B-9233-D5FE4D7117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329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5D73-A605-4D3B-9233-D5FE4D7117A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38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8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13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8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20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-2203303" y="8445388"/>
            <a:ext cx="1600200" cy="527403"/>
          </a:xfrm>
        </p:spPr>
        <p:txBody>
          <a:bodyPr/>
          <a:lstStyle/>
          <a:p>
            <a:fld id="{E02E02E8-6856-4A38-9436-21D7A92AF969}" type="datetime1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-2489053" y="9181402"/>
            <a:ext cx="2171700" cy="52740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" y="9684982"/>
            <a:ext cx="6858000" cy="221018"/>
          </a:xfrm>
          <a:noFill/>
        </p:spPr>
        <p:txBody>
          <a:bodyPr wrap="square" lIns="36000" tIns="36000" rIns="36000" bIns="0">
            <a:spAutoFit/>
          </a:bodyPr>
          <a:lstStyle>
            <a:lvl1pPr algn="ctr">
              <a:defRPr sz="12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en-US" altLang="ja-JP" dirty="0" smtClean="0"/>
              <a:t>- </a:t>
            </a:r>
            <a:fld id="{9E2A29CB-BA86-48A6-80E1-CB8750A963B5}" type="slidenum">
              <a:rPr lang="ja-JP" altLang="en-US" smtClean="0"/>
              <a:pPr/>
              <a:t>‹#›</a:t>
            </a:fld>
            <a:r>
              <a:rPr lang="ja-JP" altLang="en-US" dirty="0" smtClean="0"/>
              <a:t> </a:t>
            </a:r>
            <a:r>
              <a:rPr lang="en-US" altLang="ja-JP" dirty="0" smtClean="0"/>
              <a:t>-</a:t>
            </a:r>
            <a:endParaRPr lang="ja-JP" altLang="en-US" dirty="0"/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" y="20638"/>
            <a:ext cx="6838322" cy="64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72000" tIns="72000" rIns="72000" bIns="36000" rtlCol="0" anchor="ctr">
            <a:noAutofit/>
          </a:bodyPr>
          <a:lstStyle>
            <a:lvl1pPr>
              <a:defRPr sz="2400" b="1" kern="1200" spc="-20" baseline="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44624" y="776536"/>
            <a:ext cx="6768000" cy="914400"/>
          </a:xfrm>
          <a:ln w="6350">
            <a:solidFill>
              <a:schemeClr val="tx1"/>
            </a:solidFill>
          </a:ln>
        </p:spPr>
        <p:txBody>
          <a:bodyPr lIns="72000" tIns="72000" rIns="72000" bIns="36000">
            <a:normAutofit/>
          </a:bodyPr>
          <a:lstStyle>
            <a:lvl1pPr marL="216000" indent="-180000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 sz="1400"/>
            </a:lvl1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40786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160">
          <p15:clr>
            <a:srgbClr val="FBAE40"/>
          </p15:clr>
        </p15:guide>
        <p15:guide id="2" orient="horz" pos="3120">
          <p15:clr>
            <a:srgbClr val="FBAE40"/>
          </p15:clr>
        </p15:guide>
        <p15:guide id="3" orient="horz" pos="6091">
          <p15:clr>
            <a:srgbClr val="FBAE40"/>
          </p15:clr>
        </p15:guide>
        <p15:guide id="4" orient="horz" pos="13">
          <p15:clr>
            <a:srgbClr val="FBAE40"/>
          </p15:clr>
        </p15:guide>
        <p15:guide id="5" pos="28">
          <p15:clr>
            <a:srgbClr val="FBAE40"/>
          </p15:clr>
        </p15:guide>
        <p15:guide id="6" pos="429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52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6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71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6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77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7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05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55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B8EA-FE74-4C7D-8DA3-17CD9FDFBB59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5E8E-18FE-4F28-A335-025B1FFF2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3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-1" y="-2752"/>
            <a:ext cx="6858001" cy="1453347"/>
          </a:xfrm>
          <a:solidFill>
            <a:srgbClr val="1E98B9"/>
          </a:solidFill>
        </p:spPr>
        <p:txBody>
          <a:bodyPr/>
          <a:lstStyle/>
          <a:p>
            <a:pPr algn="l">
              <a:lnSpc>
                <a:spcPts val="3100"/>
              </a:lnSpc>
            </a:pPr>
            <a:r>
              <a:rPr lang="ja-JP" altLang="en-US" sz="2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令和３年８月から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pc="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業務改善助成金 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 使いやすく </a:t>
            </a:r>
            <a:r>
              <a:rPr lang="ja-JP" altLang="en-US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</a:t>
            </a:r>
            <a:r>
              <a:rPr lang="en-US" altLang="ja-JP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n w="3175">
                  <a:solidFill>
                    <a:schemeClr val="bg1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 </a:t>
            </a:r>
            <a:r>
              <a:rPr lang="en-US" altLang="ja-JP" sz="1600" dirty="0" smtClean="0">
                <a:ln w="3175">
                  <a:solidFill>
                    <a:schemeClr val="bg1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600" dirty="0" err="1" smtClean="0">
                <a:ln w="3175">
                  <a:solidFill>
                    <a:schemeClr val="bg1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dirty="0" smtClean="0">
                <a:ln w="3175">
                  <a:solidFill>
                    <a:schemeClr val="bg1"/>
                  </a:solidFill>
                </a:ln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タブレット等も要件を満たせば助成対象となります！－</a:t>
            </a:r>
            <a:r>
              <a:rPr lang="ja-JP" altLang="en-US" sz="2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endParaRPr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428" y="497865"/>
            <a:ext cx="602781" cy="56670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テキスト プレースホルダー 3"/>
          <p:cNvSpPr txBox="1">
            <a:spLocks/>
          </p:cNvSpPr>
          <p:nvPr/>
        </p:nvSpPr>
        <p:spPr>
          <a:xfrm>
            <a:off x="57150" y="1476918"/>
            <a:ext cx="6768000" cy="481464"/>
          </a:xfrm>
          <a:prstGeom prst="rect">
            <a:avLst/>
          </a:prstGeom>
          <a:ln w="6350">
            <a:noFill/>
          </a:ln>
        </p:spPr>
        <p:txBody>
          <a:bodyPr vert="horz" lIns="72000" tIns="72000" rIns="72000" bIns="36000" rtlCol="0">
            <a:spAutoFit/>
          </a:bodyPr>
          <a:lstStyle>
            <a:lvl1pPr marL="216000" indent="-180000" algn="just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l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indent="0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ja-JP" sz="1100" spc="-3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100" spc="-3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業務改善助成金</a:t>
            </a:r>
            <a:r>
              <a:rPr lang="en-US" altLang="ja-JP" sz="1100" spc="-3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100" spc="-3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は、設備投資により生産性を向上させ、「事業場内で最も低い賃金（事業場内最低賃金）」の引き上げを図る中小企業・小規模事業者を支援する助成金です。</a:t>
            </a:r>
            <a:endParaRPr lang="ja-JP" altLang="en-US" sz="1100" spc="-3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539153"/>
              </p:ext>
            </p:extLst>
          </p:nvPr>
        </p:nvGraphicFramePr>
        <p:xfrm>
          <a:off x="548680" y="7012970"/>
          <a:ext cx="2959644" cy="67633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79822">
                  <a:extLst>
                    <a:ext uri="{9D8B030D-6E8A-4147-A177-3AD203B41FA5}">
                      <a16:colId xmlns:a16="http://schemas.microsoft.com/office/drawing/2014/main" val="1496045562"/>
                    </a:ext>
                  </a:extLst>
                </a:gridCol>
                <a:gridCol w="1479822">
                  <a:extLst>
                    <a:ext uri="{9D8B030D-6E8A-4147-A177-3AD203B41FA5}">
                      <a16:colId xmlns:a16="http://schemas.microsoft.com/office/drawing/2014/main" val="4207027541"/>
                    </a:ext>
                  </a:extLst>
                </a:gridCol>
              </a:tblGrid>
              <a:tr h="2833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通常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生産性要件あり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32010841"/>
                  </a:ext>
                </a:extLst>
              </a:tr>
              <a:tr h="392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４／５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９／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36000" anchor="ctr"/>
                </a:tc>
                <a:extLst>
                  <a:ext uri="{0D108BD9-81ED-4DB2-BD59-A6C34878D82A}">
                    <a16:rowId xmlns:a16="http://schemas.microsoft.com/office/drawing/2014/main" val="1322898400"/>
                  </a:ext>
                </a:extLst>
              </a:tr>
            </a:tbl>
          </a:graphicData>
        </a:graphic>
      </p:graphicFrame>
      <p:sp>
        <p:nvSpPr>
          <p:cNvPr id="92" name="テキスト ボックス 91"/>
          <p:cNvSpPr txBox="1"/>
          <p:nvPr/>
        </p:nvSpPr>
        <p:spPr>
          <a:xfrm>
            <a:off x="3573016" y="6966609"/>
            <a:ext cx="3180193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5725" indent="-85725">
              <a:lnSpc>
                <a:spcPts val="1100"/>
              </a:lnSpc>
            </a:pP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「生産性」とは、企業の決算書類から算出した、労働者１人当たりの付加価値を指します。</a:t>
            </a:r>
            <a:endParaRPr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助成金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の支給申請時の直近の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決算書類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に基づく生産性と、その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３年度前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の決算書類に基づく生産性を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比較し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伸び率が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一定水準を超えて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いる場合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等に、加算して支給されます。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3528" y="3440832"/>
            <a:ext cx="6811622" cy="898434"/>
            <a:chOff x="13528" y="2812913"/>
            <a:chExt cx="6811622" cy="898434"/>
          </a:xfrm>
        </p:grpSpPr>
        <p:sp>
          <p:nvSpPr>
            <p:cNvPr id="29" name="正方形/長方形 28"/>
            <p:cNvSpPr/>
            <p:nvPr/>
          </p:nvSpPr>
          <p:spPr>
            <a:xfrm>
              <a:off x="320881" y="3147218"/>
              <a:ext cx="6504269" cy="5641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0000"/>
                </a:lnSpc>
                <a:spcBef>
                  <a:spcPts val="300"/>
                </a:spcBef>
                <a:buFont typeface="+mj-ea"/>
                <a:buAutoNum type="circleNumDbPlain"/>
              </a:pPr>
              <a:r>
                <a:rPr lang="ja-JP" altLang="en-US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事業場内最低賃金と</a:t>
              </a:r>
              <a:r>
                <a:rPr lang="ja-JP" altLang="en-US" sz="128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徳島県</a:t>
              </a:r>
              <a:r>
                <a:rPr lang="ja-JP" altLang="en-US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最低賃金の差額が</a:t>
              </a:r>
              <a:r>
                <a:rPr lang="en-US" altLang="ja-JP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lang="ja-JP" altLang="en-US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円以内</a:t>
              </a:r>
              <a:endParaRPr lang="en-US" altLang="ja-JP" sz="128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342900" indent="-342900" algn="just">
                <a:spcBef>
                  <a:spcPts val="300"/>
                </a:spcBef>
                <a:buFont typeface="+mj-ea"/>
                <a:buAutoNum type="circleNumDbPlain"/>
              </a:pPr>
              <a:r>
                <a:rPr lang="ja-JP" altLang="en-US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事業場規模</a:t>
              </a:r>
              <a:r>
                <a:rPr lang="en-US" altLang="ja-JP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lang="ja-JP" altLang="en-US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人以下</a:t>
              </a:r>
              <a:endParaRPr lang="en-US" altLang="ja-JP" sz="128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13528" y="2812913"/>
              <a:ext cx="6805772" cy="339887"/>
              <a:chOff x="52228" y="2740383"/>
              <a:chExt cx="6805772" cy="339887"/>
            </a:xfrm>
          </p:grpSpPr>
          <p:grpSp>
            <p:nvGrpSpPr>
              <p:cNvPr id="100" name="グループ化 99"/>
              <p:cNvGrpSpPr/>
              <p:nvPr/>
            </p:nvGrpSpPr>
            <p:grpSpPr>
              <a:xfrm>
                <a:off x="52228" y="2784326"/>
                <a:ext cx="252000" cy="252000"/>
                <a:chOff x="-747463" y="1857375"/>
                <a:chExt cx="468051" cy="466725"/>
              </a:xfrm>
            </p:grpSpPr>
            <p:sp>
              <p:nvSpPr>
                <p:cNvPr id="102" name="正方形/長方形 101"/>
                <p:cNvSpPr/>
                <p:nvPr/>
              </p:nvSpPr>
              <p:spPr>
                <a:xfrm>
                  <a:off x="-495412" y="1857375"/>
                  <a:ext cx="216000" cy="215999"/>
                </a:xfrm>
                <a:prstGeom prst="rect">
                  <a:avLst/>
                </a:prstGeom>
                <a:solidFill>
                  <a:srgbClr val="0086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正方形/長方形 102"/>
                <p:cNvSpPr/>
                <p:nvPr/>
              </p:nvSpPr>
              <p:spPr>
                <a:xfrm>
                  <a:off x="-747463" y="1857375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正方形/長方形 103"/>
                <p:cNvSpPr/>
                <p:nvPr/>
              </p:nvSpPr>
              <p:spPr>
                <a:xfrm>
                  <a:off x="-747463" y="2108099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正方形/長方形 104"/>
                <p:cNvSpPr/>
                <p:nvPr/>
              </p:nvSpPr>
              <p:spPr>
                <a:xfrm>
                  <a:off x="-495412" y="2108101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6" name="正方形/長方形 105"/>
              <p:cNvSpPr/>
              <p:nvPr/>
            </p:nvSpPr>
            <p:spPr>
              <a:xfrm>
                <a:off x="378000" y="2874326"/>
                <a:ext cx="6480000" cy="72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328088" y="2740383"/>
                <a:ext cx="1656000" cy="33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36000" bIns="36000" rtlCol="0" anchor="ctr">
                <a:spAutoFit/>
              </a:bodyPr>
              <a:lstStyle/>
              <a:p>
                <a:r>
                  <a:rPr kumimoji="1" lang="ja-JP" altLang="en-US" sz="15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対象者（事業場）</a:t>
                </a:r>
                <a:endParaRPr kumimoji="1" lang="ja-JP" altLang="en-US" sz="15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13528" y="5745088"/>
            <a:ext cx="6805772" cy="915951"/>
            <a:chOff x="13528" y="5261185"/>
            <a:chExt cx="6805772" cy="915951"/>
          </a:xfrm>
        </p:grpSpPr>
        <p:sp>
          <p:nvSpPr>
            <p:cNvPr id="68" name="正方形/長方形 67"/>
            <p:cNvSpPr/>
            <p:nvPr/>
          </p:nvSpPr>
          <p:spPr>
            <a:xfrm>
              <a:off x="347519" y="5607749"/>
              <a:ext cx="6437011" cy="5693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Bef>
                  <a:spcPts val="300"/>
                </a:spcBef>
              </a:pP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最大 </a:t>
              </a:r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450</a:t>
              </a:r>
              <a:r>
                <a:rPr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万円</a:t>
              </a:r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人以上の引き上げを行う場合は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最大</a:t>
              </a:r>
              <a:r>
                <a:rPr lang="ja-JP" altLang="en-US" sz="14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2000" b="1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r>
                <a:rPr lang="en-US" altLang="ja-JP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万円）</a:t>
              </a:r>
              <a:r>
                <a:rPr lang="ja-JP" altLang="en-US" sz="11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コース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により異なるので、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詳細は</a:t>
              </a:r>
              <a:r>
                <a:rPr lang="ja-JP" altLang="en-US" sz="11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裏面を確認して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ください）</a:t>
              </a:r>
              <a:endPara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31" name="グループ化 130"/>
            <p:cNvGrpSpPr/>
            <p:nvPr/>
          </p:nvGrpSpPr>
          <p:grpSpPr>
            <a:xfrm>
              <a:off x="13528" y="5261185"/>
              <a:ext cx="6805772" cy="339887"/>
              <a:chOff x="52228" y="2740383"/>
              <a:chExt cx="6805772" cy="339887"/>
            </a:xfrm>
          </p:grpSpPr>
          <p:grpSp>
            <p:nvGrpSpPr>
              <p:cNvPr id="132" name="グループ化 131"/>
              <p:cNvGrpSpPr/>
              <p:nvPr/>
            </p:nvGrpSpPr>
            <p:grpSpPr>
              <a:xfrm>
                <a:off x="52228" y="2784326"/>
                <a:ext cx="252000" cy="252000"/>
                <a:chOff x="-747463" y="1857375"/>
                <a:chExt cx="468051" cy="466725"/>
              </a:xfrm>
            </p:grpSpPr>
            <p:sp>
              <p:nvSpPr>
                <p:cNvPr id="135" name="正方形/長方形 134"/>
                <p:cNvSpPr/>
                <p:nvPr/>
              </p:nvSpPr>
              <p:spPr>
                <a:xfrm>
                  <a:off x="-495412" y="1857375"/>
                  <a:ext cx="216000" cy="215999"/>
                </a:xfrm>
                <a:prstGeom prst="rect">
                  <a:avLst/>
                </a:prstGeom>
                <a:solidFill>
                  <a:srgbClr val="0086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正方形/長方形 135"/>
                <p:cNvSpPr/>
                <p:nvPr/>
              </p:nvSpPr>
              <p:spPr>
                <a:xfrm>
                  <a:off x="-747463" y="1857375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正方形/長方形 136"/>
                <p:cNvSpPr/>
                <p:nvPr/>
              </p:nvSpPr>
              <p:spPr>
                <a:xfrm>
                  <a:off x="-747463" y="2108099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8" name="正方形/長方形 137"/>
                <p:cNvSpPr/>
                <p:nvPr/>
              </p:nvSpPr>
              <p:spPr>
                <a:xfrm>
                  <a:off x="-495412" y="2108101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3" name="正方形/長方形 132"/>
              <p:cNvSpPr/>
              <p:nvPr/>
            </p:nvSpPr>
            <p:spPr>
              <a:xfrm>
                <a:off x="378000" y="2874326"/>
                <a:ext cx="6480000" cy="72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4" name="正方形/長方形 133"/>
              <p:cNvSpPr/>
              <p:nvPr/>
            </p:nvSpPr>
            <p:spPr>
              <a:xfrm>
                <a:off x="328088" y="2740383"/>
                <a:ext cx="720000" cy="33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36000" bIns="36000" rtlCol="0" anchor="ctr">
                <a:spAutoFit/>
              </a:bodyPr>
              <a:lstStyle/>
              <a:p>
                <a:r>
                  <a:rPr kumimoji="1" lang="ja-JP" altLang="en-US" sz="15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助成額</a:t>
                </a:r>
                <a:endParaRPr kumimoji="1" lang="ja-JP" altLang="en-US" sz="15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39" name="グループ化 138"/>
          <p:cNvGrpSpPr/>
          <p:nvPr/>
        </p:nvGrpSpPr>
        <p:grpSpPr>
          <a:xfrm>
            <a:off x="13528" y="6681192"/>
            <a:ext cx="6805772" cy="339887"/>
            <a:chOff x="52228" y="2740383"/>
            <a:chExt cx="6805772" cy="339887"/>
          </a:xfrm>
        </p:grpSpPr>
        <p:grpSp>
          <p:nvGrpSpPr>
            <p:cNvPr id="140" name="グループ化 139"/>
            <p:cNvGrpSpPr/>
            <p:nvPr/>
          </p:nvGrpSpPr>
          <p:grpSpPr>
            <a:xfrm>
              <a:off x="52228" y="2784326"/>
              <a:ext cx="252000" cy="252000"/>
              <a:chOff x="-747463" y="1857375"/>
              <a:chExt cx="468051" cy="466725"/>
            </a:xfrm>
          </p:grpSpPr>
          <p:sp>
            <p:nvSpPr>
              <p:cNvPr id="143" name="正方形/長方形 142"/>
              <p:cNvSpPr/>
              <p:nvPr/>
            </p:nvSpPr>
            <p:spPr>
              <a:xfrm>
                <a:off x="-495412" y="1857375"/>
                <a:ext cx="216000" cy="215999"/>
              </a:xfrm>
              <a:prstGeom prst="rect">
                <a:avLst/>
              </a:prstGeom>
              <a:solidFill>
                <a:srgbClr val="0086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正方形/長方形 143"/>
              <p:cNvSpPr/>
              <p:nvPr/>
            </p:nvSpPr>
            <p:spPr>
              <a:xfrm>
                <a:off x="-747463" y="1857375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正方形/長方形 144"/>
              <p:cNvSpPr/>
              <p:nvPr/>
            </p:nvSpPr>
            <p:spPr>
              <a:xfrm>
                <a:off x="-747463" y="2108099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正方形/長方形 145"/>
              <p:cNvSpPr/>
              <p:nvPr/>
            </p:nvSpPr>
            <p:spPr>
              <a:xfrm>
                <a:off x="-495412" y="2108101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1" name="正方形/長方形 140"/>
            <p:cNvSpPr/>
            <p:nvPr/>
          </p:nvSpPr>
          <p:spPr>
            <a:xfrm>
              <a:off x="378000" y="2874326"/>
              <a:ext cx="6480000" cy="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328088" y="2740383"/>
              <a:ext cx="720000" cy="33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72000" tIns="72000" rIns="36000" bIns="36000" rtlCol="0" anchor="ctr">
              <a:spAutoFit/>
            </a:bodyPr>
            <a:lstStyle/>
            <a:p>
              <a:r>
                <a:rPr kumimoji="1" lang="ja-JP" altLang="en-US" sz="15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助成率</a:t>
              </a:r>
              <a:endPara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149" name="図 14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311" y="9585121"/>
            <a:ext cx="2049145" cy="299085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45000" y="2000672"/>
            <a:ext cx="6840384" cy="1353370"/>
            <a:chOff x="45000" y="1568622"/>
            <a:chExt cx="6840384" cy="1353370"/>
          </a:xfrm>
        </p:grpSpPr>
        <p:sp>
          <p:nvSpPr>
            <p:cNvPr id="14" name="正方形/長方形 13"/>
            <p:cNvSpPr/>
            <p:nvPr/>
          </p:nvSpPr>
          <p:spPr>
            <a:xfrm>
              <a:off x="45000" y="1568622"/>
              <a:ext cx="6768000" cy="135337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2384" y="1646090"/>
              <a:ext cx="6813000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10000"/>
                </a:lnSpc>
              </a:pPr>
              <a:r>
                <a:rPr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新型コロナウイルス感染症の影響</a:t>
              </a:r>
              <a:r>
                <a:rPr lang="ja-JP" altLang="en-US" sz="13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を鑑み、業務改善助成金</a:t>
              </a:r>
              <a:r>
                <a:rPr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の内容を大幅に</a:t>
              </a:r>
              <a:r>
                <a:rPr lang="ja-JP" altLang="en-US" sz="13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拡充します。</a:t>
              </a:r>
            </a:p>
            <a:p>
              <a:pPr lvl="0">
                <a:lnSpc>
                  <a:spcPct val="110000"/>
                </a:lnSpc>
              </a:pP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lang="en-US" altLang="ja-JP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Ⅳ</a:t>
              </a:r>
              <a:r>
                <a:rPr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は別途要件を満たす場合に限ります。）</a:t>
              </a:r>
              <a:endPara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88640" y="2144742"/>
              <a:ext cx="1512000" cy="648000"/>
            </a:xfrm>
            <a:prstGeom prst="roundRect">
              <a:avLst/>
            </a:prstGeom>
            <a:solidFill>
              <a:srgbClr val="E46C0A"/>
            </a:solidFill>
            <a:ln>
              <a:solidFill>
                <a:srgbClr val="E46C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36000" rtlCol="0" anchor="ctr"/>
            <a:lstStyle/>
            <a:p>
              <a:pPr algn="ctr"/>
              <a:r>
                <a:rPr lang="ja-JP" altLang="en-US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特例</a:t>
              </a:r>
              <a:r>
                <a:rPr lang="en-US" altLang="ja-JP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Ⅰ</a:t>
              </a:r>
            </a:p>
            <a:p>
              <a:pPr algn="ctr"/>
              <a:r>
                <a:rPr kumimoji="1" lang="en-US" altLang="ja-JP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45</a:t>
              </a:r>
              <a:r>
                <a:rPr kumimoji="1"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円コースを新設</a:t>
              </a:r>
              <a:endPara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1844280" y="2144742"/>
              <a:ext cx="1512000" cy="648000"/>
            </a:xfrm>
            <a:prstGeom prst="roundRect">
              <a:avLst/>
            </a:prstGeom>
            <a:solidFill>
              <a:srgbClr val="E46C0A"/>
            </a:solidFill>
            <a:ln>
              <a:solidFill>
                <a:srgbClr val="E46C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36000" rtlCol="0" anchor="ctr"/>
            <a:lstStyle/>
            <a:p>
              <a:pPr algn="ctr"/>
              <a:r>
                <a:rPr lang="ja-JP" altLang="en-US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特例</a:t>
              </a:r>
              <a:r>
                <a:rPr lang="en-US" altLang="ja-JP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Ⅱ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年度内に２回目の</a:t>
              </a:r>
              <a:endPara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申請が可能</a:t>
              </a:r>
              <a:endPara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3499920" y="2144744"/>
              <a:ext cx="1512000" cy="6480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36000" rtlCol="0" anchor="ctr"/>
            <a:lstStyle/>
            <a:p>
              <a:pPr algn="ctr"/>
              <a:r>
                <a:rPr lang="ja-JP" altLang="en-US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特例</a:t>
              </a:r>
              <a:r>
                <a:rPr lang="en-US" altLang="ja-JP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Ⅲ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引き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上</a:t>
              </a:r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げ</a:t>
              </a:r>
              <a:r>
                <a:rPr kumimoji="1"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対象人数を</a:t>
              </a:r>
              <a:r>
                <a:rPr kumimoji="1" lang="en-US" altLang="ja-JP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以上</a:t>
              </a:r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</a:t>
              </a:r>
              <a:r>
                <a:rPr kumimoji="1"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拡大</a:t>
              </a:r>
              <a:endPara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7" name="角丸四角形 66"/>
            <p:cNvSpPr/>
            <p:nvPr/>
          </p:nvSpPr>
          <p:spPr>
            <a:xfrm>
              <a:off x="5174188" y="2144744"/>
              <a:ext cx="1512000" cy="648000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36000" rtlCol="0" anchor="ctr"/>
            <a:lstStyle/>
            <a:p>
              <a:pPr algn="ctr"/>
              <a:r>
                <a:rPr lang="ja-JP" altLang="en-US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特例</a:t>
              </a:r>
              <a:r>
                <a:rPr lang="en-US" altLang="ja-JP" sz="105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Ⅳ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助成対象経費の拡大</a:t>
              </a:r>
              <a:endPara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8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</a:t>
              </a:r>
              <a:r>
                <a:rPr kumimoji="1" lang="en-US" altLang="ja-JP" sz="8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PC</a:t>
              </a:r>
              <a:r>
                <a:rPr kumimoji="1" lang="ja-JP" altLang="en-US" sz="800" b="1" dirty="0" err="1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kumimoji="1" lang="ja-JP" altLang="en-US" sz="8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スマホ等も対象に）</a:t>
              </a:r>
              <a:endParaRPr kumimoji="1"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71" name="角丸四角形 70"/>
          <p:cNvSpPr/>
          <p:nvPr/>
        </p:nvSpPr>
        <p:spPr>
          <a:xfrm>
            <a:off x="908720" y="8457783"/>
            <a:ext cx="5675162" cy="1103729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以下の要件（</a:t>
            </a:r>
            <a:r>
              <a:rPr lang="en-US" altLang="ja-JP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）を満たす場合は、</a:t>
            </a:r>
            <a:r>
              <a:rPr lang="en-US" altLang="ja-JP" sz="1200" b="1" u="sng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200" b="1" u="sng" dirty="0" err="1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200" b="1" u="sng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スマホ、タブレットの他、</a:t>
            </a:r>
            <a:r>
              <a:rPr lang="ja-JP" altLang="en-US" sz="1200" b="1" u="sng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貨物自動車</a:t>
            </a:r>
            <a:r>
              <a:rPr lang="ja-JP" altLang="en-US" sz="1200" b="1" u="sng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200" b="1" u="sng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r>
              <a:rPr lang="ja-JP" altLang="en-US" sz="1200" b="1" u="sng" dirty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生産性向上の効果が認められる場合は</a:t>
            </a:r>
            <a:r>
              <a:rPr lang="ja-JP" altLang="en-US" sz="1200" b="1" u="sng" dirty="0" smtClean="0">
                <a:solidFill>
                  <a:srgbClr val="FFC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対象となります。</a:t>
            </a:r>
            <a:endParaRPr lang="en-US" altLang="ja-JP" sz="1200" b="1" u="sng" dirty="0" smtClean="0"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コロナ禍によ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り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売上高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や生産量などの事業活動を示す指標の直近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３か月間</a:t>
            </a:r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の月平均値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前年または前々年の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同じ月に比べて、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％以上減少して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</a:t>
            </a:r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事業者が</a:t>
            </a:r>
            <a:r>
              <a:rPr lang="en-US" altLang="ja-JP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円以上の賃金引上げを行う場合</a:t>
            </a:r>
            <a:endParaRPr lang="en-US" altLang="ja-JP" sz="11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347520" y="8457784"/>
            <a:ext cx="504000" cy="110372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72000" bIns="36000"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特例</a:t>
            </a:r>
            <a:r>
              <a:rPr lang="en-US" altLang="ja-JP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Ⅳ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50777" y="8886047"/>
            <a:ext cx="476473" cy="42892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30189" y="8049384"/>
            <a:ext cx="641145" cy="360000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13528" y="4325081"/>
            <a:ext cx="6811622" cy="1454400"/>
            <a:chOff x="13528" y="3821025"/>
            <a:chExt cx="6811622" cy="1454400"/>
          </a:xfrm>
        </p:grpSpPr>
        <p:grpSp>
          <p:nvGrpSpPr>
            <p:cNvPr id="107" name="グループ化 106"/>
            <p:cNvGrpSpPr/>
            <p:nvPr/>
          </p:nvGrpSpPr>
          <p:grpSpPr>
            <a:xfrm>
              <a:off x="13528" y="3821025"/>
              <a:ext cx="6805772" cy="339887"/>
              <a:chOff x="52228" y="2740383"/>
              <a:chExt cx="6805772" cy="339887"/>
            </a:xfrm>
          </p:grpSpPr>
          <p:grpSp>
            <p:nvGrpSpPr>
              <p:cNvPr id="108" name="グループ化 107"/>
              <p:cNvGrpSpPr/>
              <p:nvPr/>
            </p:nvGrpSpPr>
            <p:grpSpPr>
              <a:xfrm>
                <a:off x="52228" y="2784326"/>
                <a:ext cx="252000" cy="252000"/>
                <a:chOff x="-747463" y="1857375"/>
                <a:chExt cx="468051" cy="466725"/>
              </a:xfrm>
            </p:grpSpPr>
            <p:sp>
              <p:nvSpPr>
                <p:cNvPr id="111" name="正方形/長方形 110"/>
                <p:cNvSpPr/>
                <p:nvPr/>
              </p:nvSpPr>
              <p:spPr>
                <a:xfrm>
                  <a:off x="-495412" y="1857375"/>
                  <a:ext cx="216000" cy="215999"/>
                </a:xfrm>
                <a:prstGeom prst="rect">
                  <a:avLst/>
                </a:prstGeom>
                <a:solidFill>
                  <a:srgbClr val="0086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正方形/長方形 111"/>
                <p:cNvSpPr/>
                <p:nvPr/>
              </p:nvSpPr>
              <p:spPr>
                <a:xfrm>
                  <a:off x="-747463" y="1857375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正方形/長方形 112"/>
                <p:cNvSpPr/>
                <p:nvPr/>
              </p:nvSpPr>
              <p:spPr>
                <a:xfrm>
                  <a:off x="-747463" y="2108099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正方形/長方形 113"/>
                <p:cNvSpPr/>
                <p:nvPr/>
              </p:nvSpPr>
              <p:spPr>
                <a:xfrm>
                  <a:off x="-495412" y="2108101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9" name="正方形/長方形 108"/>
              <p:cNvSpPr/>
              <p:nvPr/>
            </p:nvSpPr>
            <p:spPr>
              <a:xfrm>
                <a:off x="378000" y="2874326"/>
                <a:ext cx="6480000" cy="72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" name="正方形/長方形 109"/>
              <p:cNvSpPr/>
              <p:nvPr/>
            </p:nvSpPr>
            <p:spPr>
              <a:xfrm>
                <a:off x="328088" y="2740383"/>
                <a:ext cx="936000" cy="33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36000" bIns="36000" rtlCol="0" anchor="ctr">
                <a:spAutoFit/>
              </a:bodyPr>
              <a:lstStyle/>
              <a:p>
                <a:r>
                  <a:rPr kumimoji="1" lang="ja-JP" altLang="en-US" sz="15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支給要件</a:t>
                </a:r>
                <a:endParaRPr kumimoji="1" lang="ja-JP" altLang="en-US" sz="15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>
              <a:off x="320881" y="4165634"/>
              <a:ext cx="6504269" cy="1109791"/>
              <a:chOff x="318101" y="4123297"/>
              <a:chExt cx="6504269" cy="1109791"/>
            </a:xfrm>
          </p:grpSpPr>
          <p:sp>
            <p:nvSpPr>
              <p:cNvPr id="63" name="正方形/長方形 62"/>
              <p:cNvSpPr/>
              <p:nvPr/>
            </p:nvSpPr>
            <p:spPr>
              <a:xfrm>
                <a:off x="2780928" y="4259091"/>
                <a:ext cx="3168000" cy="117845"/>
              </a:xfrm>
              <a:prstGeom prst="rect">
                <a:avLst/>
              </a:prstGeom>
              <a:solidFill>
                <a:srgbClr val="FFCC66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2148775" y="4691139"/>
                <a:ext cx="1692000" cy="117845"/>
              </a:xfrm>
              <a:prstGeom prst="rect">
                <a:avLst/>
              </a:prstGeom>
              <a:solidFill>
                <a:srgbClr val="FFCC66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318101" y="4123297"/>
                <a:ext cx="6504269" cy="1109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ts val="1400"/>
                  </a:lnSpc>
                  <a:spcBef>
                    <a:spcPts val="300"/>
                  </a:spcBef>
                  <a:buFont typeface="+mj-ea"/>
                  <a:buAutoNum type="circleNumDbPlain"/>
                </a:pP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賃金引き上げ計画を策定し、</a:t>
                </a:r>
                <a:r>
                  <a:rPr lang="ja-JP" altLang="en-US" sz="128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事業場内最低賃金を一定額以上引き上げる</a:t>
                </a: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こと</a:t>
                </a:r>
                <a:endParaRPr lang="en-US" altLang="ja-JP" sz="128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 algn="just">
                  <a:lnSpc>
                    <a:spcPts val="1400"/>
                  </a:lnSpc>
                  <a:spcBef>
                    <a:spcPts val="300"/>
                  </a:spcBef>
                  <a:buFont typeface="+mj-ea"/>
                  <a:buAutoNum type="circleNumDbPlain"/>
                </a:pP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引き上げ後の賃金額を支払うこと</a:t>
                </a:r>
                <a:endParaRPr lang="en-US" altLang="ja-JP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>
                  <a:lnSpc>
                    <a:spcPts val="1400"/>
                  </a:lnSpc>
                  <a:spcBef>
                    <a:spcPts val="300"/>
                  </a:spcBef>
                  <a:buFont typeface="+mj-ea"/>
                  <a:buAutoNum type="circleNumDbPlain"/>
                </a:pP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生産性向上に役立つ</a:t>
                </a:r>
                <a:r>
                  <a:rPr lang="ja-JP" altLang="en-US" sz="128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機器・設備などを導入</a:t>
                </a: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して業務改善を行い、その費用を支払</a:t>
                </a:r>
                <a:r>
                  <a:rPr lang="en-US" altLang="ja-JP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/>
                </a:r>
                <a:br>
                  <a:rPr lang="en-US" altLang="ja-JP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</a:b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うこと</a:t>
                </a:r>
                <a:endParaRPr lang="en-US" altLang="ja-JP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342900" indent="-342900" algn="just">
                  <a:lnSpc>
                    <a:spcPts val="1400"/>
                  </a:lnSpc>
                  <a:spcBef>
                    <a:spcPts val="300"/>
                  </a:spcBef>
                  <a:buFont typeface="+mj-ea"/>
                  <a:buAutoNum type="circleNumDbPlain"/>
                </a:pPr>
                <a:r>
                  <a:rPr lang="ja-JP" altLang="en-US" sz="128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解雇、賃金引き下げ等の不交付事由がないこと</a:t>
                </a:r>
                <a:endParaRPr lang="en-US" altLang="ja-JP" sz="128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5" name="角丸四角形 14"/>
          <p:cNvSpPr/>
          <p:nvPr/>
        </p:nvSpPr>
        <p:spPr>
          <a:xfrm>
            <a:off x="2470111" y="128288"/>
            <a:ext cx="3695193" cy="331436"/>
          </a:xfrm>
          <a:prstGeom prst="roundRect">
            <a:avLst>
              <a:gd name="adj" fmla="val 3199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徳島県最低賃金改定前のご利用がおすすめです！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3528" y="7761312"/>
            <a:ext cx="6844472" cy="621636"/>
            <a:chOff x="13528" y="7761312"/>
            <a:chExt cx="6844472" cy="621636"/>
          </a:xfrm>
        </p:grpSpPr>
        <p:sp>
          <p:nvSpPr>
            <p:cNvPr id="99" name="正方形/長方形 98"/>
            <p:cNvSpPr/>
            <p:nvPr/>
          </p:nvSpPr>
          <p:spPr>
            <a:xfrm>
              <a:off x="1140112" y="8205268"/>
              <a:ext cx="4284000" cy="72000"/>
            </a:xfrm>
            <a:prstGeom prst="rect">
              <a:avLst/>
            </a:prstGeom>
            <a:solidFill>
              <a:srgbClr val="FFCC66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70177" y="8071324"/>
              <a:ext cx="6487823" cy="3116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設備投資（</a:t>
              </a:r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機械設備、コンサルティング導入や人材育成・教育訓練</a:t>
              </a:r>
              <a:r>
                <a:rPr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など）</a:t>
              </a:r>
              <a:endPara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15" name="グループ化 114"/>
            <p:cNvGrpSpPr/>
            <p:nvPr/>
          </p:nvGrpSpPr>
          <p:grpSpPr>
            <a:xfrm>
              <a:off x="13528" y="7761312"/>
              <a:ext cx="6805772" cy="339887"/>
              <a:chOff x="52228" y="2740383"/>
              <a:chExt cx="6805772" cy="339887"/>
            </a:xfrm>
          </p:grpSpPr>
          <p:grpSp>
            <p:nvGrpSpPr>
              <p:cNvPr id="116" name="グループ化 115"/>
              <p:cNvGrpSpPr/>
              <p:nvPr/>
            </p:nvGrpSpPr>
            <p:grpSpPr>
              <a:xfrm>
                <a:off x="52228" y="2784326"/>
                <a:ext cx="252000" cy="252000"/>
                <a:chOff x="-747463" y="1857375"/>
                <a:chExt cx="468051" cy="466725"/>
              </a:xfrm>
            </p:grpSpPr>
            <p:sp>
              <p:nvSpPr>
                <p:cNvPr id="119" name="正方形/長方形 118"/>
                <p:cNvSpPr/>
                <p:nvPr/>
              </p:nvSpPr>
              <p:spPr>
                <a:xfrm>
                  <a:off x="-495412" y="1857375"/>
                  <a:ext cx="216000" cy="215999"/>
                </a:xfrm>
                <a:prstGeom prst="rect">
                  <a:avLst/>
                </a:prstGeom>
                <a:solidFill>
                  <a:srgbClr val="0086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正方形/長方形 119"/>
                <p:cNvSpPr/>
                <p:nvPr/>
              </p:nvSpPr>
              <p:spPr>
                <a:xfrm>
                  <a:off x="-747463" y="1857375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正方形/長方形 120"/>
                <p:cNvSpPr/>
                <p:nvPr/>
              </p:nvSpPr>
              <p:spPr>
                <a:xfrm>
                  <a:off x="-747463" y="2108099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正方形/長方形 121"/>
                <p:cNvSpPr/>
                <p:nvPr/>
              </p:nvSpPr>
              <p:spPr>
                <a:xfrm>
                  <a:off x="-495412" y="2108101"/>
                  <a:ext cx="216000" cy="215999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7" name="正方形/長方形 116"/>
              <p:cNvSpPr/>
              <p:nvPr/>
            </p:nvSpPr>
            <p:spPr>
              <a:xfrm>
                <a:off x="378000" y="2874326"/>
                <a:ext cx="6480000" cy="720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8" name="正方形/長方形 117"/>
              <p:cNvSpPr/>
              <p:nvPr/>
            </p:nvSpPr>
            <p:spPr>
              <a:xfrm>
                <a:off x="328088" y="2740383"/>
                <a:ext cx="936000" cy="3398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36000" bIns="36000" rtlCol="0" anchor="ctr">
                <a:spAutoFit/>
              </a:bodyPr>
              <a:lstStyle/>
              <a:p>
                <a:r>
                  <a:rPr kumimoji="1" lang="ja-JP" altLang="en-US" sz="15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助成対象</a:t>
                </a:r>
                <a:endParaRPr kumimoji="1" lang="ja-JP" altLang="en-US" sz="15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5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グループ化 157"/>
          <p:cNvGrpSpPr/>
          <p:nvPr/>
        </p:nvGrpSpPr>
        <p:grpSpPr>
          <a:xfrm>
            <a:off x="55952" y="2720752"/>
            <a:ext cx="6805772" cy="339887"/>
            <a:chOff x="52228" y="2740383"/>
            <a:chExt cx="6805772" cy="339887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52228" y="2784326"/>
              <a:ext cx="252000" cy="252000"/>
              <a:chOff x="-747463" y="1857375"/>
              <a:chExt cx="468051" cy="466725"/>
            </a:xfrm>
          </p:grpSpPr>
          <p:sp>
            <p:nvSpPr>
              <p:cNvPr id="162" name="正方形/長方形 161"/>
              <p:cNvSpPr/>
              <p:nvPr/>
            </p:nvSpPr>
            <p:spPr>
              <a:xfrm>
                <a:off x="-495412" y="1857375"/>
                <a:ext cx="216000" cy="215999"/>
              </a:xfrm>
              <a:prstGeom prst="rect">
                <a:avLst/>
              </a:prstGeom>
              <a:solidFill>
                <a:srgbClr val="0086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正方形/長方形 162"/>
              <p:cNvSpPr/>
              <p:nvPr/>
            </p:nvSpPr>
            <p:spPr>
              <a:xfrm>
                <a:off x="-747463" y="1857375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正方形/長方形 163"/>
              <p:cNvSpPr/>
              <p:nvPr/>
            </p:nvSpPr>
            <p:spPr>
              <a:xfrm>
                <a:off x="-747463" y="2108099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正方形/長方形 164"/>
              <p:cNvSpPr/>
              <p:nvPr/>
            </p:nvSpPr>
            <p:spPr>
              <a:xfrm>
                <a:off x="-495412" y="2108101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0" name="正方形/長方形 159"/>
            <p:cNvSpPr/>
            <p:nvPr/>
          </p:nvSpPr>
          <p:spPr>
            <a:xfrm>
              <a:off x="378000" y="2874326"/>
              <a:ext cx="6480000" cy="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328088" y="2740383"/>
              <a:ext cx="936000" cy="33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72000" tIns="72000" rIns="36000" bIns="36000" rtlCol="0" anchor="ctr">
              <a:spAutoFit/>
            </a:bodyPr>
            <a:lstStyle/>
            <a:p>
              <a:r>
                <a:rPr kumimoji="1" lang="ja-JP" altLang="en-US" sz="15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活用事例</a:t>
              </a:r>
              <a:endPara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95" name="テキスト ボックス 94"/>
          <p:cNvSpPr txBox="1"/>
          <p:nvPr/>
        </p:nvSpPr>
        <p:spPr>
          <a:xfrm>
            <a:off x="5919428" y="9695217"/>
            <a:ext cx="108531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２６）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270711" y="8337376"/>
            <a:ext cx="6504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 　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5000" y="8769424"/>
            <a:ext cx="6831162" cy="958374"/>
            <a:chOff x="45000" y="9359907"/>
            <a:chExt cx="6831162" cy="958374"/>
          </a:xfrm>
        </p:grpSpPr>
        <p:sp>
          <p:nvSpPr>
            <p:cNvPr id="120" name="角丸四角形 119"/>
            <p:cNvSpPr/>
            <p:nvPr/>
          </p:nvSpPr>
          <p:spPr>
            <a:xfrm>
              <a:off x="149625" y="9455746"/>
              <a:ext cx="294750" cy="296930"/>
            </a:xfrm>
            <a:prstGeom prst="roundRect">
              <a:avLst/>
            </a:prstGeom>
            <a:solidFill>
              <a:srgbClr val="0086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0" rtlCol="0" anchor="ctr"/>
            <a:lstStyle/>
            <a:p>
              <a:pPr algn="ctr"/>
              <a:r>
                <a:rPr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i</a:t>
              </a:r>
              <a:endPara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45000" y="9359907"/>
              <a:ext cx="6831162" cy="958374"/>
              <a:chOff x="45000" y="9359907"/>
              <a:chExt cx="6831162" cy="958374"/>
            </a:xfrm>
          </p:grpSpPr>
          <p:sp>
            <p:nvSpPr>
              <p:cNvPr id="121" name="正方形/長方形 120"/>
              <p:cNvSpPr/>
              <p:nvPr/>
            </p:nvSpPr>
            <p:spPr>
              <a:xfrm>
                <a:off x="45000" y="9359907"/>
                <a:ext cx="6768000" cy="958374"/>
              </a:xfrm>
              <a:prstGeom prst="rect">
                <a:avLst/>
              </a:prstGeom>
              <a:noFill/>
              <a:ln w="19050">
                <a:solidFill>
                  <a:srgbClr val="0086A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正方形/長方形 121"/>
              <p:cNvSpPr/>
              <p:nvPr/>
            </p:nvSpPr>
            <p:spPr>
              <a:xfrm>
                <a:off x="332656" y="9439173"/>
                <a:ext cx="6543506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お問い合わせ</a:t>
                </a:r>
                <a:r>
                  <a:rPr lang="en-US" altLang="ja-JP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一般的なお問い合わせは</a:t>
                </a:r>
                <a:r>
                  <a:rPr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業務改善助成金コールセンター（</a:t>
                </a:r>
                <a:r>
                  <a:rPr lang="en-US" altLang="ja-JP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8/10</a:t>
                </a:r>
                <a:r>
                  <a:rPr lang="ja-JP" altLang="en-US" sz="12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開設）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まで</a:t>
                </a:r>
                <a:endParaRPr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</a:t>
                </a:r>
                <a:r>
                  <a:rPr lang="ja-JP" altLang="en-US" sz="1600" b="1" dirty="0" smtClean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０３－６３８８－６１５５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（受付時間　平日</a:t>
                </a:r>
                <a:r>
                  <a:rPr lang="en-US" altLang="ja-JP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8:30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～</a:t>
                </a:r>
                <a:r>
                  <a:rPr lang="en-US" altLang="ja-JP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17:15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600"/>
                  </a:lnSpc>
                </a:pPr>
                <a:endPara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申請窓口</a:t>
                </a:r>
                <a:r>
                  <a:rPr lang="en-US" altLang="ja-JP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徳島労働局雇用環境・均等室（電話：</a:t>
                </a:r>
                <a:r>
                  <a:rPr lang="en-US" altLang="ja-JP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088-652-2718</a:t>
                </a:r>
                <a:r>
                  <a:rPr lang="ja-JP" altLang="en-US" sz="12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298490"/>
              </p:ext>
            </p:extLst>
          </p:nvPr>
        </p:nvGraphicFramePr>
        <p:xfrm>
          <a:off x="304227" y="366847"/>
          <a:ext cx="6437238" cy="220990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845711801"/>
                    </a:ext>
                  </a:extLst>
                </a:gridCol>
                <a:gridCol w="758642">
                  <a:extLst>
                    <a:ext uri="{9D8B030D-6E8A-4147-A177-3AD203B41FA5}">
                      <a16:colId xmlns:a16="http://schemas.microsoft.com/office/drawing/2014/main" val="736635039"/>
                    </a:ext>
                  </a:extLst>
                </a:gridCol>
                <a:gridCol w="879649">
                  <a:extLst>
                    <a:ext uri="{9D8B030D-6E8A-4147-A177-3AD203B41FA5}">
                      <a16:colId xmlns:a16="http://schemas.microsoft.com/office/drawing/2014/main" val="4038725674"/>
                    </a:ext>
                  </a:extLst>
                </a:gridCol>
                <a:gridCol w="879649">
                  <a:extLst>
                    <a:ext uri="{9D8B030D-6E8A-4147-A177-3AD203B41FA5}">
                      <a16:colId xmlns:a16="http://schemas.microsoft.com/office/drawing/2014/main" val="3015285122"/>
                    </a:ext>
                  </a:extLst>
                </a:gridCol>
                <a:gridCol w="879649">
                  <a:extLst>
                    <a:ext uri="{9D8B030D-6E8A-4147-A177-3AD203B41FA5}">
                      <a16:colId xmlns:a16="http://schemas.microsoft.com/office/drawing/2014/main" val="1546441401"/>
                    </a:ext>
                  </a:extLst>
                </a:gridCol>
                <a:gridCol w="879649">
                  <a:extLst>
                    <a:ext uri="{9D8B030D-6E8A-4147-A177-3AD203B41FA5}">
                      <a16:colId xmlns:a16="http://schemas.microsoft.com/office/drawing/2014/main" val="1535311051"/>
                    </a:ext>
                  </a:extLst>
                </a:gridCol>
              </a:tblGrid>
              <a:tr h="265905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　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引き上げる労働者数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noFill/>
                      <a:prstDash val="soli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054518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１人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２～３人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４～６人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７人以上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人以上</a:t>
                      </a:r>
                      <a:endParaRPr kumimoji="1" lang="ja-JP" altLang="en-US" sz="1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458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円コース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円以上引き上げ）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6053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円コース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円以上引き上げ）</a:t>
                      </a:r>
                    </a:p>
                  </a:txBody>
                  <a:tcPr marL="72000" marR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120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3191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円コース</a:t>
                      </a:r>
                      <a:r>
                        <a:rPr kumimoji="1" lang="ja-JP" altLang="en-US" sz="8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</a:t>
                      </a:r>
                      <a:r>
                        <a:rPr kumimoji="1" lang="ja-JP" altLang="en-US" sz="8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円以上引き上げ）</a:t>
                      </a:r>
                    </a:p>
                  </a:txBody>
                  <a:tcPr marL="72000" marR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180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3897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円コース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円以上引き上げ）</a:t>
                      </a:r>
                    </a:p>
                  </a:txBody>
                  <a:tcPr marL="72000" marR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300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4164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</a:t>
                      </a: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円コース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円以上引き上げ）</a:t>
                      </a:r>
                    </a:p>
                  </a:txBody>
                  <a:tcPr marL="72000" marR="360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450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600</a:t>
                      </a:r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1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70305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5877272" y="652672"/>
            <a:ext cx="864193" cy="1924063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193899" y="438261"/>
            <a:ext cx="2327805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3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円コースを新設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人以上の上限区分を新設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45000" y="7977336"/>
            <a:ext cx="6805772" cy="339887"/>
            <a:chOff x="52228" y="2740383"/>
            <a:chExt cx="6805772" cy="339887"/>
          </a:xfrm>
        </p:grpSpPr>
        <p:grpSp>
          <p:nvGrpSpPr>
            <p:cNvPr id="66" name="グループ化 65"/>
            <p:cNvGrpSpPr/>
            <p:nvPr/>
          </p:nvGrpSpPr>
          <p:grpSpPr>
            <a:xfrm>
              <a:off x="52228" y="2784326"/>
              <a:ext cx="252000" cy="252000"/>
              <a:chOff x="-747463" y="1857375"/>
              <a:chExt cx="468051" cy="466725"/>
            </a:xfrm>
          </p:grpSpPr>
          <p:sp>
            <p:nvSpPr>
              <p:cNvPr id="69" name="正方形/長方形 68"/>
              <p:cNvSpPr/>
              <p:nvPr/>
            </p:nvSpPr>
            <p:spPr>
              <a:xfrm>
                <a:off x="-495412" y="1857375"/>
                <a:ext cx="216000" cy="215999"/>
              </a:xfrm>
              <a:prstGeom prst="rect">
                <a:avLst/>
              </a:prstGeom>
              <a:solidFill>
                <a:srgbClr val="0086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-747463" y="1857375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正方形/長方形 70"/>
              <p:cNvSpPr/>
              <p:nvPr/>
            </p:nvSpPr>
            <p:spPr>
              <a:xfrm>
                <a:off x="-747463" y="2108099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-495412" y="2108101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7" name="正方形/長方形 66"/>
            <p:cNvSpPr/>
            <p:nvPr/>
          </p:nvSpPr>
          <p:spPr>
            <a:xfrm>
              <a:off x="378000" y="2874326"/>
              <a:ext cx="6480000" cy="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28088" y="2740383"/>
              <a:ext cx="936000" cy="33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72000" tIns="72000" rIns="36000" bIns="36000" rtlCol="0" anchor="ctr">
              <a:spAutoFit/>
            </a:bodyPr>
            <a:lstStyle/>
            <a:p>
              <a:r>
                <a:rPr kumimoji="1" lang="ja-JP" altLang="en-US" sz="15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申請期限</a:t>
              </a:r>
              <a:endPara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50087" y="6897216"/>
            <a:ext cx="6805772" cy="339887"/>
            <a:chOff x="52228" y="2740383"/>
            <a:chExt cx="6805772" cy="339887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52228" y="2784326"/>
              <a:ext cx="252000" cy="252000"/>
              <a:chOff x="-747463" y="1857375"/>
              <a:chExt cx="468051" cy="466725"/>
            </a:xfrm>
          </p:grpSpPr>
          <p:sp>
            <p:nvSpPr>
              <p:cNvPr id="85" name="正方形/長方形 84"/>
              <p:cNvSpPr/>
              <p:nvPr/>
            </p:nvSpPr>
            <p:spPr>
              <a:xfrm>
                <a:off x="-495412" y="1857375"/>
                <a:ext cx="216000" cy="215999"/>
              </a:xfrm>
              <a:prstGeom prst="rect">
                <a:avLst/>
              </a:prstGeom>
              <a:solidFill>
                <a:srgbClr val="0086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-747463" y="1857375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-747463" y="2108099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-495412" y="2108101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3" name="正方形/長方形 82"/>
            <p:cNvSpPr/>
            <p:nvPr/>
          </p:nvSpPr>
          <p:spPr>
            <a:xfrm>
              <a:off x="378000" y="2874326"/>
              <a:ext cx="6480000" cy="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328088" y="2740383"/>
              <a:ext cx="1296000" cy="33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72000" tIns="72000" rIns="36000" bIns="36000" rtlCol="0" anchor="ctr">
              <a:spAutoFit/>
            </a:bodyPr>
            <a:lstStyle/>
            <a:p>
              <a:r>
                <a:rPr kumimoji="1" lang="ja-JP" altLang="en-US" sz="15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手続きの流れ</a:t>
              </a:r>
              <a:endPara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52228" y="0"/>
            <a:ext cx="6805771" cy="486976"/>
            <a:chOff x="52228" y="2740383"/>
            <a:chExt cx="6805771" cy="339887"/>
          </a:xfrm>
        </p:grpSpPr>
        <p:grpSp>
          <p:nvGrpSpPr>
            <p:cNvPr id="126" name="グループ化 125"/>
            <p:cNvGrpSpPr/>
            <p:nvPr/>
          </p:nvGrpSpPr>
          <p:grpSpPr>
            <a:xfrm>
              <a:off x="52228" y="2784326"/>
              <a:ext cx="252000" cy="252000"/>
              <a:chOff x="-747463" y="1857375"/>
              <a:chExt cx="468051" cy="466725"/>
            </a:xfrm>
          </p:grpSpPr>
          <p:sp>
            <p:nvSpPr>
              <p:cNvPr id="130" name="正方形/長方形 129"/>
              <p:cNvSpPr/>
              <p:nvPr/>
            </p:nvSpPr>
            <p:spPr>
              <a:xfrm>
                <a:off x="-495412" y="1857375"/>
                <a:ext cx="216000" cy="215999"/>
              </a:xfrm>
              <a:prstGeom prst="rect">
                <a:avLst/>
              </a:prstGeom>
              <a:solidFill>
                <a:srgbClr val="0086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9" name="正方形/長方形 138"/>
              <p:cNvSpPr/>
              <p:nvPr/>
            </p:nvSpPr>
            <p:spPr>
              <a:xfrm>
                <a:off x="-747463" y="1857375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正方形/長方形 139"/>
              <p:cNvSpPr/>
              <p:nvPr/>
            </p:nvSpPr>
            <p:spPr>
              <a:xfrm>
                <a:off x="-747463" y="2108099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正方形/長方形 140"/>
              <p:cNvSpPr/>
              <p:nvPr/>
            </p:nvSpPr>
            <p:spPr>
              <a:xfrm>
                <a:off x="-495412" y="2108101"/>
                <a:ext cx="216000" cy="2159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7" name="正方形/長方形 126"/>
            <p:cNvSpPr/>
            <p:nvPr/>
          </p:nvSpPr>
          <p:spPr>
            <a:xfrm>
              <a:off x="2356258" y="2874326"/>
              <a:ext cx="4501741" cy="725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328088" y="2740383"/>
              <a:ext cx="2028170" cy="339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72000" tIns="72000" rIns="36000" bIns="36000" rtlCol="0" anchor="ctr">
              <a:spAutoFit/>
            </a:bodyPr>
            <a:lstStyle/>
            <a:p>
              <a:r>
                <a:rPr kumimoji="1" lang="ja-JP" altLang="en-US" sz="15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各コース助成上限額</a:t>
              </a:r>
              <a:endPara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72617" y="7257256"/>
            <a:ext cx="6484940" cy="524648"/>
            <a:chOff x="272617" y="7588645"/>
            <a:chExt cx="6484940" cy="524648"/>
          </a:xfrm>
        </p:grpSpPr>
        <p:sp>
          <p:nvSpPr>
            <p:cNvPr id="128" name="正方形/長方形 127"/>
            <p:cNvSpPr/>
            <p:nvPr/>
          </p:nvSpPr>
          <p:spPr>
            <a:xfrm>
              <a:off x="2248882" y="7609293"/>
              <a:ext cx="864000" cy="504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交付決定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272617" y="7609293"/>
              <a:ext cx="1604953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申請書・事業実施計画等を労働局へ提出</a:t>
              </a:r>
              <a:endPara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471650" y="7609293"/>
              <a:ext cx="864000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事業実施</a:t>
              </a:r>
              <a:endPara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4658598" y="7609293"/>
              <a:ext cx="864000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事業実施結果報告</a:t>
              </a:r>
              <a:endPara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5893557" y="7609293"/>
              <a:ext cx="864000" cy="504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支給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35" name="直線矢印コネクタ 134"/>
            <p:cNvCxnSpPr/>
            <p:nvPr/>
          </p:nvCxnSpPr>
          <p:spPr>
            <a:xfrm>
              <a:off x="3166266" y="7861293"/>
              <a:ext cx="252000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矢印コネクタ 135"/>
            <p:cNvCxnSpPr/>
            <p:nvPr/>
          </p:nvCxnSpPr>
          <p:spPr>
            <a:xfrm>
              <a:off x="5582077" y="7861293"/>
              <a:ext cx="252000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/>
            <p:cNvCxnSpPr/>
            <p:nvPr/>
          </p:nvCxnSpPr>
          <p:spPr>
            <a:xfrm>
              <a:off x="4371124" y="7861293"/>
              <a:ext cx="252000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正方形/長方形 137"/>
            <p:cNvSpPr/>
            <p:nvPr/>
          </p:nvSpPr>
          <p:spPr>
            <a:xfrm>
              <a:off x="1842683" y="7588645"/>
              <a:ext cx="504056" cy="2539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0000"/>
                </a:lnSpc>
                <a:spcBef>
                  <a:spcPts val="300"/>
                </a:spcBef>
              </a:pPr>
              <a:r>
                <a:rPr lang="ja-JP" altLang="en-US" sz="105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審査</a:t>
              </a:r>
              <a:endPara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66" name="直線矢印コネクタ 165"/>
            <p:cNvCxnSpPr/>
            <p:nvPr/>
          </p:nvCxnSpPr>
          <p:spPr>
            <a:xfrm>
              <a:off x="1937226" y="7861293"/>
              <a:ext cx="252000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正方形/長方形 1"/>
          <p:cNvSpPr/>
          <p:nvPr/>
        </p:nvSpPr>
        <p:spPr>
          <a:xfrm>
            <a:off x="4355469" y="4997517"/>
            <a:ext cx="679597" cy="6160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QR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660A377-05F5-41B5-8139-987341613DC5}"/>
              </a:ext>
            </a:extLst>
          </p:cNvPr>
          <p:cNvSpPr txBox="1"/>
          <p:nvPr/>
        </p:nvSpPr>
        <p:spPr>
          <a:xfrm>
            <a:off x="68557" y="3168640"/>
            <a:ext cx="6733582" cy="3071688"/>
          </a:xfrm>
          <a:prstGeom prst="roundRect">
            <a:avLst>
              <a:gd name="adj" fmla="val 12826"/>
            </a:avLst>
          </a:prstGeom>
          <a:solidFill>
            <a:srgbClr val="FEF6F0"/>
          </a:solidFill>
          <a:ln>
            <a:solidFill>
              <a:srgbClr val="FFCC66"/>
            </a:solidFill>
          </a:ln>
        </p:spPr>
        <p:txBody>
          <a:bodyPr wrap="square" lIns="32854" tIns="32854" rIns="32854" bIns="32854" rtlCol="0">
            <a:noAutofit/>
          </a:bodyPr>
          <a:lstStyle/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183325" y="3465818"/>
            <a:ext cx="606749" cy="2586412"/>
          </a:xfrm>
          <a:prstGeom prst="roundRect">
            <a:avLst>
              <a:gd name="adj" fmla="val 14846"/>
            </a:avLst>
          </a:prstGeom>
          <a:solidFill>
            <a:srgbClr val="F55F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1217" tIns="39646" rIns="31217" bIns="39646" rtlCol="0" anchor="ctr"/>
          <a:lstStyle/>
          <a:p>
            <a:pPr algn="ctr">
              <a:lnSpc>
                <a:spcPct val="12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助</a:t>
            </a:r>
            <a:endParaRPr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</a:t>
            </a:r>
            <a:endParaRPr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</a:t>
            </a:r>
            <a:endParaRPr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象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904090" y="3152800"/>
            <a:ext cx="6012106" cy="2924614"/>
            <a:chOff x="1164102" y="2499523"/>
            <a:chExt cx="8428471" cy="2640362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53381AB6-550D-4BDA-B7D7-CF6ABED7E9E4}"/>
                </a:ext>
              </a:extLst>
            </p:cNvPr>
            <p:cNvSpPr/>
            <p:nvPr/>
          </p:nvSpPr>
          <p:spPr>
            <a:xfrm>
              <a:off x="2007202" y="2499523"/>
              <a:ext cx="7037466" cy="1239308"/>
            </a:xfrm>
            <a:prstGeom prst="rect">
              <a:avLst/>
            </a:prstGeom>
            <a:ln>
              <a:noFill/>
              <a:prstDash val="sysDot"/>
            </a:ln>
          </p:spPr>
          <p:txBody>
            <a:bodyPr wrap="square" lIns="79292" tIns="39646" rIns="79292" bIns="39646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▶ 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POS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レジシステム導入による在庫管理の短縮</a:t>
              </a:r>
            </a:p>
            <a:p>
              <a:pPr>
                <a:lnSpc>
                  <a:spcPct val="200000"/>
                </a:lnSpc>
              </a:pP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▶ 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リフト付き特殊車両の導入による送迎時間の短縮</a:t>
              </a:r>
              <a:endPara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▶ 顧客・在庫・帳票管理システムの導入による業務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の効率化</a:t>
              </a:r>
              <a:endPara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0" name="角丸四角形 59"/>
            <p:cNvSpPr/>
            <p:nvPr/>
          </p:nvSpPr>
          <p:spPr>
            <a:xfrm>
              <a:off x="1193245" y="2746365"/>
              <a:ext cx="1512001" cy="43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5875"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854" tIns="0" rIns="32854" bIns="0" rtlCol="0" anchor="ctr"/>
            <a:lstStyle/>
            <a:p>
              <a:pPr algn="ctr"/>
              <a:r>
                <a:rPr lang="ja-JP" altLang="en-US" sz="1400" b="1" dirty="0">
                  <a:solidFill>
                    <a:srgbClr val="F55F0B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設備投資</a:t>
              </a:r>
              <a:endParaRPr lang="ja-JP" altLang="en-US" sz="1400" dirty="0">
                <a:solidFill>
                  <a:srgbClr val="F55F0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角丸四角形 60"/>
            <p:cNvSpPr/>
            <p:nvPr/>
          </p:nvSpPr>
          <p:spPr>
            <a:xfrm>
              <a:off x="1164159" y="4027352"/>
              <a:ext cx="1512001" cy="43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5875"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854" tIns="0" rIns="32854" bIns="0" rtlCol="0" anchor="ctr"/>
            <a:lstStyle/>
            <a:p>
              <a:pPr algn="ctr"/>
              <a:r>
                <a:rPr lang="ja-JP" altLang="en-US" sz="1400" b="1" dirty="0" smtClean="0">
                  <a:solidFill>
                    <a:srgbClr val="F55F0B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コンサル</a:t>
              </a:r>
              <a:endParaRPr lang="en-US" altLang="ja-JP" sz="1400" b="1" dirty="0" smtClean="0">
                <a:solidFill>
                  <a:srgbClr val="F55F0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solidFill>
                    <a:srgbClr val="F55F0B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ティング</a:t>
              </a:r>
              <a:endParaRPr lang="ja-JP" altLang="en-US" sz="1400" dirty="0">
                <a:solidFill>
                  <a:srgbClr val="F55F0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1164102" y="4707885"/>
              <a:ext cx="1512001" cy="432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5875">
              <a:solidFill>
                <a:srgbClr val="FF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2854" tIns="0" rIns="32854" bIns="0" rtlCol="0" anchor="ctr"/>
            <a:lstStyle/>
            <a:p>
              <a:pPr algn="ctr"/>
              <a:r>
                <a:rPr lang="ja-JP" altLang="en-US" sz="1400" b="1" dirty="0">
                  <a:solidFill>
                    <a:srgbClr val="F55F0B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その他</a:t>
              </a:r>
              <a:endParaRPr lang="ja-JP" altLang="en-US" sz="1400" dirty="0">
                <a:solidFill>
                  <a:srgbClr val="F55F0B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53381AB6-550D-4BDA-B7D7-CF6ABED7E9E4}"/>
                </a:ext>
              </a:extLst>
            </p:cNvPr>
            <p:cNvSpPr/>
            <p:nvPr/>
          </p:nvSpPr>
          <p:spPr>
            <a:xfrm>
              <a:off x="2684738" y="4808989"/>
              <a:ext cx="5682395" cy="266788"/>
            </a:xfrm>
            <a:prstGeom prst="rect">
              <a:avLst/>
            </a:prstGeom>
            <a:ln>
              <a:noFill/>
              <a:prstDash val="sysDot"/>
            </a:ln>
          </p:spPr>
          <p:txBody>
            <a:bodyPr wrap="square" lIns="79292" tIns="39646" rIns="79292" bIns="39646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▶ 店舗改装による配膳時間の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短縮　など</a:t>
              </a:r>
              <a:endPara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53381AB6-550D-4BDA-B7D7-CF6ABED7E9E4}"/>
                </a:ext>
              </a:extLst>
            </p:cNvPr>
            <p:cNvSpPr/>
            <p:nvPr/>
          </p:nvSpPr>
          <p:spPr>
            <a:xfrm>
              <a:off x="2676103" y="4141078"/>
              <a:ext cx="6916470" cy="266788"/>
            </a:xfrm>
            <a:prstGeom prst="rect">
              <a:avLst/>
            </a:prstGeom>
            <a:ln>
              <a:noFill/>
              <a:prstDash val="sysDot"/>
            </a:ln>
          </p:spPr>
          <p:txBody>
            <a:bodyPr wrap="square" lIns="79292" tIns="39646" rIns="79292" bIns="39646">
              <a:spAutoFit/>
            </a:bodyPr>
            <a:lstStyle/>
            <a:p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▶ 専門家による業務フロー見直しによる顧客回転率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の向上</a:t>
              </a:r>
              <a:endPara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73" name="直線コネクタ 72"/>
            <p:cNvCxnSpPr/>
            <p:nvPr/>
          </p:nvCxnSpPr>
          <p:spPr>
            <a:xfrm>
              <a:off x="1568624" y="4604662"/>
              <a:ext cx="7812000" cy="0"/>
            </a:xfrm>
            <a:prstGeom prst="line">
              <a:avLst/>
            </a:prstGeom>
            <a:ln w="63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/>
            <p:cNvCxnSpPr/>
            <p:nvPr/>
          </p:nvCxnSpPr>
          <p:spPr>
            <a:xfrm>
              <a:off x="1568624" y="3888422"/>
              <a:ext cx="7812000" cy="0"/>
            </a:xfrm>
            <a:prstGeom prst="line">
              <a:avLst/>
            </a:prstGeom>
            <a:ln w="63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テキスト ボックス 4"/>
          <p:cNvSpPr txBox="1"/>
          <p:nvPr/>
        </p:nvSpPr>
        <p:spPr>
          <a:xfrm>
            <a:off x="2226122" y="6321152"/>
            <a:ext cx="426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この他にも業務改善助成金の活用事例は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厚生労働省ＨＰに掲載しています。</a:t>
            </a:r>
            <a:endParaRPr kumimoji="1" lang="ja-JP" altLang="en-US" sz="16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97" y="6321152"/>
            <a:ext cx="661160" cy="66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8930</TotalTime>
  <Words>820</Words>
  <Application>Microsoft Office PowerPoint</Application>
  <PresentationFormat>A4 210 x 297 mm</PresentationFormat>
  <Paragraphs>121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HGP創英角ﾎﾟｯﾌﾟ体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   令和３年８月から　　　　    業務改善助成金 が 使いやすく なります 　－ PC、タブレット等も要件を満たせば助成対象となります！－　　　　　　　　　　　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岡崎 正憲(okazaki-masanoriaa)</cp:lastModifiedBy>
  <cp:revision>635</cp:revision>
  <cp:lastPrinted>2021-08-10T02:37:01Z</cp:lastPrinted>
  <dcterms:created xsi:type="dcterms:W3CDTF">2016-03-25T01:26:56Z</dcterms:created>
  <dcterms:modified xsi:type="dcterms:W3CDTF">2021-08-10T02:38:17Z</dcterms:modified>
</cp:coreProperties>
</file>