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3185"/>
    <a:srgbClr val="E4E2ED"/>
    <a:srgbClr val="DB4D6D"/>
    <a:srgbClr val="005CAF"/>
    <a:srgbClr val="FEDFE1"/>
    <a:srgbClr val="05B9F9"/>
    <a:srgbClr val="2ACCD4"/>
    <a:srgbClr val="14E0EA"/>
    <a:srgbClr val="01F9FF"/>
    <a:srgbClr val="5DF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>
      <p:cViewPr varScale="1">
        <p:scale>
          <a:sx n="78" d="100"/>
          <a:sy n="78" d="100"/>
        </p:scale>
        <p:origin x="3750" y="90"/>
      </p:cViewPr>
      <p:guideLst>
        <p:guide orient="horz" pos="198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825D8-786C-40C8-B06F-041BB959DD09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81B54-A756-40E2-82A9-9302B2001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2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/>
          <p:nvPr/>
        </p:nvPicPr>
        <p:blipFill>
          <a:blip r:embed="rId2"/>
          <a:stretch>
            <a:fillRect/>
          </a:stretch>
        </p:blipFill>
        <p:spPr>
          <a:xfrm>
            <a:off x="1510580" y="9402760"/>
            <a:ext cx="1342356" cy="533080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7572" y="1077652"/>
            <a:ext cx="6851526" cy="487783"/>
          </a:xfrm>
        </p:spPr>
        <p:txBody>
          <a:bodyPr anchor="ctr" anchorCtr="0">
            <a:noAutofit/>
          </a:bodyPr>
          <a:lstStyle/>
          <a:p>
            <a:pPr algn="l">
              <a:lnSpc>
                <a:spcPts val="2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以下が改正内容の主なポイントになります。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詳細は追って省令等で定められます。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7572" y="87698"/>
            <a:ext cx="4666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事業主の皆さまへ（全企業が対象です）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084" y="1543157"/>
            <a:ext cx="6858000" cy="324000"/>
          </a:xfrm>
          <a:prstGeom prst="rect">
            <a:avLst/>
          </a:prstGeom>
          <a:solidFill>
            <a:srgbClr val="103185"/>
          </a:solidFill>
        </p:spPr>
        <p:txBody>
          <a:bodyPr wrap="square" tIns="36000" bIns="0" rtlCol="0" anchor="ctr" anchorCtr="0">
            <a:noAutofit/>
          </a:bodyPr>
          <a:lstStyle/>
          <a:p>
            <a:r>
              <a:rPr lang="ja-JP" altLang="en-US" sz="1600" b="1" spc="1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出生直後の時期に柔軟に育児休業を取得できるようになります。</a:t>
            </a:r>
            <a:endParaRPr lang="ja-JP" altLang="en-US" sz="1600" b="1" spc="1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4538" y="4944623"/>
            <a:ext cx="648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defTabSz="844083">
              <a:lnSpc>
                <a:spcPct val="110000"/>
              </a:lnSpc>
              <a:defRPr/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職場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環境の整備などについて、今回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の改正で義務付けられる内容を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上回る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取り組みの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労使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協定で定めている場合は、１か月前まで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とすることができます。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32359" indent="-832359" defTabSz="844083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具体的な手続きの流れは以下①～③のとおりです。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9875" indent="-269875" defTabSz="844083">
              <a:lnSpc>
                <a:spcPct val="110000"/>
              </a:lnSpc>
              <a:defRPr/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①労働者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が就業して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もよい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場合は事業主にその条件を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申出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31850" indent="-831850" defTabSz="844083">
              <a:lnSpc>
                <a:spcPct val="110000"/>
              </a:lnSpc>
              <a:defRPr/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②事業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主は、労働者が申し出た条件の範囲内で候補日・時間を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提示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90600" indent="-990600" defTabSz="844083">
              <a:lnSpc>
                <a:spcPct val="110000"/>
              </a:lnSpc>
              <a:defRPr/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③労働者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が同意した範囲で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就業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7188" indent="-357188">
              <a:lnSpc>
                <a:spcPct val="1100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なお、就業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可能日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等の上限（休業期間中の労働日・所定労働時間の半分）を厚生労働省令で定める予定です。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7188" indent="-357188">
              <a:lnSpc>
                <a:spcPct val="1100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（注）新制度についても育児休業給付の対象となります。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7188" indent="-357188">
              <a:lnSpc>
                <a:spcPct val="110000"/>
              </a:lnSpc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08778" y="1876985"/>
            <a:ext cx="3775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施行日：公布後１年６か月以内の政令で定める日</a:t>
            </a:r>
            <a:endParaRPr kumimoji="1" lang="ja-JP" altLang="en-US" sz="1200" b="1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331740"/>
              </p:ext>
            </p:extLst>
          </p:nvPr>
        </p:nvGraphicFramePr>
        <p:xfrm>
          <a:off x="234538" y="2134990"/>
          <a:ext cx="6480000" cy="2749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784">
                  <a:extLst>
                    <a:ext uri="{9D8B030D-6E8A-4147-A177-3AD203B41FA5}">
                      <a16:colId xmlns:a16="http://schemas.microsoft.com/office/drawing/2014/main" val="3273334426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156158774"/>
                    </a:ext>
                  </a:extLst>
                </a:gridCol>
                <a:gridCol w="1583816">
                  <a:extLst>
                    <a:ext uri="{9D8B030D-6E8A-4147-A177-3AD203B41FA5}">
                      <a16:colId xmlns:a16="http://schemas.microsoft.com/office/drawing/2014/main" val="419372256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ja-JP" altLang="en-US" sz="1400" b="1" u="none" spc="300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4D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u="none" spc="3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新制度</a:t>
                      </a:r>
                      <a:r>
                        <a:rPr lang="ja-JP" altLang="en-US" sz="1100" b="1" u="none" spc="3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（現行制度とは別に取得可能）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4D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3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現行育休制度</a:t>
                      </a:r>
                      <a:endParaRPr kumimoji="1" lang="ja-JP" altLang="en-US" sz="13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4D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30464"/>
                  </a:ext>
                </a:extLst>
              </a:tr>
              <a:tr h="55179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altLang="en-US" sz="1300" b="1" u="none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対象期間</a:t>
                      </a:r>
                      <a:endParaRPr lang="en-US" altLang="ja-JP" sz="1300" b="1" u="none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altLang="en-US" sz="1300" b="1" u="none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取得可能日数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4D6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子の出生後８週間以内</a:t>
                      </a: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４週間まで</a:t>
                      </a:r>
                      <a:r>
                        <a:rPr lang="en-US" altLang="ja-JP" sz="14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14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取得可能</a:t>
                      </a:r>
                      <a:endParaRPr kumimoji="1" lang="ja-JP" altLang="en-US" sz="14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12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原則子が１歳（最長２歳）まで</a:t>
                      </a:r>
                      <a:endParaRPr kumimoji="1" lang="ja-JP" altLang="en-US" sz="12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43616"/>
                  </a:ext>
                </a:extLst>
              </a:tr>
              <a:tr h="45838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altLang="en-US" sz="1300" b="1" u="none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申出期限</a:t>
                      </a:r>
                      <a:endParaRPr kumimoji="1" lang="ja-JP" altLang="en-US" sz="1300" b="1" u="none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4D6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原則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休業の２週間前</a:t>
                      </a: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まで</a:t>
                      </a:r>
                      <a:r>
                        <a:rPr lang="ja-JP" altLang="en-US" sz="11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11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1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１）</a:t>
                      </a: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原則１か月前まで</a:t>
                      </a: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855591"/>
                  </a:ext>
                </a:extLst>
              </a:tr>
              <a:tr h="35916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altLang="en-US" sz="1300" b="1" u="none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分割取得</a:t>
                      </a:r>
                      <a:endParaRPr kumimoji="1" lang="ja-JP" altLang="en-US" sz="1300" b="1" u="none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4D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分割して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２回</a:t>
                      </a:r>
                      <a:r>
                        <a:rPr lang="ja-JP" altLang="en-US" sz="1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取得可能</a:t>
                      </a:r>
                      <a:endParaRPr kumimoji="1" lang="ja-JP" altLang="en-US" sz="14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原則分割不可</a:t>
                      </a:r>
                      <a:endParaRPr kumimoji="1" lang="en-US" altLang="ja-JP" sz="120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（今回の改正で分割して２回まで取得可能）</a:t>
                      </a:r>
                      <a:endParaRPr kumimoji="1" lang="en-US" altLang="ja-JP" sz="1000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052107"/>
                  </a:ext>
                </a:extLst>
              </a:tr>
              <a:tr h="78271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altLang="en-US" sz="1300" b="1" u="none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休業中の就業</a:t>
                      </a:r>
                      <a:endParaRPr lang="en-US" altLang="ja-JP" sz="1300" b="1" u="none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EDF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4D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労使協定を締結している場合に限り、</a:t>
                      </a:r>
                      <a:endParaRPr lang="en-US" altLang="ja-JP" sz="1400" u="none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労働者が合意した範囲</a:t>
                      </a:r>
                      <a:r>
                        <a:rPr lang="ja-JP" altLang="en-US" sz="110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110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100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２）</a:t>
                      </a:r>
                      <a:r>
                        <a:rPr lang="ja-JP" altLang="en-US" sz="1400" b="1" u="none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で休業中に就業することが可能</a:t>
                      </a:r>
                      <a:endParaRPr kumimoji="1" lang="ja-JP" altLang="en-US" sz="12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原則就業不可</a:t>
                      </a:r>
                      <a:endParaRPr kumimoji="1" lang="ja-JP" altLang="en-US" sz="12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B4D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008882"/>
                  </a:ext>
                </a:extLst>
              </a:tr>
            </a:tbl>
          </a:graphicData>
        </a:graphic>
      </p:graphicFrame>
      <p:sp>
        <p:nvSpPr>
          <p:cNvPr id="37" name="テキスト ボックス 36"/>
          <p:cNvSpPr txBox="1"/>
          <p:nvPr/>
        </p:nvSpPr>
        <p:spPr>
          <a:xfrm>
            <a:off x="0" y="6753200"/>
            <a:ext cx="6858000" cy="324000"/>
          </a:xfrm>
          <a:prstGeom prst="rect">
            <a:avLst/>
          </a:prstGeom>
          <a:solidFill>
            <a:srgbClr val="103185"/>
          </a:solidFill>
        </p:spPr>
        <p:txBody>
          <a:bodyPr wrap="square" tIns="36000" bIns="0" rtlCol="0" anchor="ctr" anchorCtr="0">
            <a:noAutofit/>
          </a:bodyPr>
          <a:lstStyle/>
          <a:p>
            <a:r>
              <a:rPr lang="ja-JP" altLang="en-US" sz="1500" b="1" spc="1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 雇用</a:t>
            </a:r>
            <a:r>
              <a:rPr lang="ja-JP" altLang="en-US" sz="1500" b="1" spc="1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環境整備、個別の周知・意向確認の</a:t>
            </a:r>
            <a:r>
              <a:rPr lang="ja-JP" altLang="en-US" sz="1500" b="1" spc="1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措置が事業主の義務になります</a:t>
            </a:r>
            <a:endParaRPr lang="ja-JP" altLang="en-US" sz="1500" b="1" spc="1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903802" y="7064792"/>
            <a:ext cx="3775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施行日：令和４年４月１日</a:t>
            </a:r>
            <a:endParaRPr kumimoji="1" lang="ja-JP" altLang="en-US" sz="1200" b="1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2084" y="7328060"/>
            <a:ext cx="6480000" cy="909226"/>
          </a:xfrm>
          <a:prstGeom prst="rect">
            <a:avLst/>
          </a:prstGeom>
          <a:solidFill>
            <a:srgbClr val="FEDFE1"/>
          </a:solidFill>
          <a:ln w="28575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844083">
              <a:lnSpc>
                <a:spcPct val="110000"/>
              </a:lnSpc>
              <a:defRPr/>
            </a:pPr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育児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休業を取得しやすい雇用環境の整備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（研修、相談窓口設置等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妊娠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出産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（本人または配偶者）の申し出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をした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労働者に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対する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個別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の周知・意向確認の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措置</a:t>
            </a:r>
            <a:endParaRPr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1196752" y="9638393"/>
            <a:ext cx="5987698" cy="186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都道府県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労働局雇用環境・均等部（室）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351409"/>
            <a:ext cx="6858000" cy="748712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7572" y="562766"/>
            <a:ext cx="6857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spc="2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育児・介護休業法 </a:t>
            </a:r>
            <a:r>
              <a:rPr lang="ja-JP" altLang="en-US" sz="2800" b="1" spc="2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改正ポイント</a:t>
            </a:r>
            <a:r>
              <a:rPr lang="ja-JP" altLang="en-US" sz="2800" b="1" spc="2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の</a:t>
            </a:r>
            <a:r>
              <a:rPr lang="ja-JP" altLang="en-US" sz="2800" b="1" spc="2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ご案内</a:t>
            </a:r>
            <a:endParaRPr lang="ja-JP" altLang="en-US" sz="2000" spc="2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2084" y="8242674"/>
            <a:ext cx="6480000" cy="128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844083">
              <a:lnSpc>
                <a:spcPct val="110000"/>
              </a:lnSpc>
              <a:defRPr/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・雇用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環境整備の具体的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内容に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ついては、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複数の選択肢からいずれかを選択して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措置して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いただく</a:t>
            </a:r>
            <a:r>
              <a:rPr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と</a:t>
            </a:r>
            <a:r>
              <a:rPr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する予定です。 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5725" indent="-85725" defTabSz="844083">
              <a:lnSpc>
                <a:spcPct val="110000"/>
              </a:lnSpc>
              <a:defRPr/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・個別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周知の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方法については、省令において、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面談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での制度説明、書面による制度の情報提供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等の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複数の選択肢からいずれかを選択して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措置していただくこととする予定です。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indent="-288000" defTabSz="844083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休業取得意向の確認は、事業主が労働者に対し、育児休業の取得を控えさせるような形で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の実施を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認めないことを定める予定です。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加算 4"/>
          <p:cNvSpPr/>
          <p:nvPr/>
        </p:nvSpPr>
        <p:spPr>
          <a:xfrm>
            <a:off x="4936574" y="2107678"/>
            <a:ext cx="360040" cy="344694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5413" y="7367824"/>
            <a:ext cx="6857999" cy="1935678"/>
          </a:xfrm>
          <a:prstGeom prst="rect">
            <a:avLst/>
          </a:prstGeom>
          <a:solidFill>
            <a:srgbClr val="103185"/>
          </a:solidFill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36000" rIns="91440" bIns="3600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</a:pPr>
            <a:endParaRPr lang="en-US" altLang="ja-JP" sz="1200" b="1" dirty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16218" y="9701888"/>
            <a:ext cx="3068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令和３年６月作成　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89000" y="6806413"/>
            <a:ext cx="648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/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公表内容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、男性の「育児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休業等の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取得率」または「育児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休業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等と育児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目的休暇の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取得率」と省令で定める予定です。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0" y="322923"/>
            <a:ext cx="6858000" cy="425729"/>
          </a:xfrm>
          <a:prstGeom prst="rect">
            <a:avLst/>
          </a:prstGeom>
          <a:solidFill>
            <a:srgbClr val="103185"/>
          </a:solidFill>
        </p:spPr>
        <p:txBody>
          <a:bodyPr wrap="square" tIns="36000" bIns="0" rtlCol="0" anchor="ctr" anchorCtr="0">
            <a:noAutofit/>
          </a:bodyPr>
          <a:lstStyle/>
          <a:p>
            <a:r>
              <a:rPr lang="ja-JP" altLang="en-US" b="1" spc="1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 育児休業を分割して取得できるようになります</a:t>
            </a:r>
            <a:endParaRPr lang="ja-JP" altLang="en-US" b="1" spc="1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664718" y="776789"/>
            <a:ext cx="4320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施行日：公布後１年６か月以内の政令で定める</a:t>
            </a:r>
            <a:r>
              <a:rPr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ja-JP" altLang="en-US" sz="1400" b="1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92374" y="1417554"/>
            <a:ext cx="2952000" cy="1251121"/>
          </a:xfrm>
          <a:prstGeom prst="rect">
            <a:avLst/>
          </a:prstGeom>
          <a:solidFill>
            <a:srgbClr val="E4E2ED"/>
          </a:solidFill>
          <a:ln w="12700">
            <a:solidFill>
              <a:srgbClr val="1031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●原則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分割することは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できない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１歳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以降に育休を延長する場合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育休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開始日は１歳、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歳半の時点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限定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7"/>
          <p:cNvSpPr/>
          <p:nvPr/>
        </p:nvSpPr>
        <p:spPr>
          <a:xfrm>
            <a:off x="192374" y="1157361"/>
            <a:ext cx="1458210" cy="252000"/>
          </a:xfrm>
          <a:custGeom>
            <a:avLst/>
            <a:gdLst>
              <a:gd name="connsiteX0" fmla="*/ 0 w 1621492"/>
              <a:gd name="connsiteY0" fmla="*/ 0 h 297013"/>
              <a:gd name="connsiteX1" fmla="*/ 1621492 w 1621492"/>
              <a:gd name="connsiteY1" fmla="*/ 0 h 297013"/>
              <a:gd name="connsiteX2" fmla="*/ 1621492 w 1621492"/>
              <a:gd name="connsiteY2" fmla="*/ 297013 h 297013"/>
              <a:gd name="connsiteX3" fmla="*/ 0 w 1621492"/>
              <a:gd name="connsiteY3" fmla="*/ 297013 h 297013"/>
              <a:gd name="connsiteX4" fmla="*/ 0 w 1621492"/>
              <a:gd name="connsiteY4" fmla="*/ 0 h 297013"/>
              <a:gd name="connsiteX0" fmla="*/ 0 w 1796117"/>
              <a:gd name="connsiteY0" fmla="*/ 0 h 297013"/>
              <a:gd name="connsiteX1" fmla="*/ 1621492 w 1796117"/>
              <a:gd name="connsiteY1" fmla="*/ 0 h 297013"/>
              <a:gd name="connsiteX2" fmla="*/ 1796117 w 1796117"/>
              <a:gd name="connsiteY2" fmla="*/ 297013 h 297013"/>
              <a:gd name="connsiteX3" fmla="*/ 0 w 1796117"/>
              <a:gd name="connsiteY3" fmla="*/ 297013 h 297013"/>
              <a:gd name="connsiteX4" fmla="*/ 0 w 1796117"/>
              <a:gd name="connsiteY4" fmla="*/ 0 h 29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6117" h="297013">
                <a:moveTo>
                  <a:pt x="0" y="0"/>
                </a:moveTo>
                <a:lnTo>
                  <a:pt x="1621492" y="0"/>
                </a:lnTo>
                <a:lnTo>
                  <a:pt x="1796117" y="297013"/>
                </a:lnTo>
                <a:lnTo>
                  <a:pt x="0" y="297013"/>
                </a:lnTo>
                <a:lnTo>
                  <a:pt x="0" y="0"/>
                </a:lnTo>
                <a:close/>
              </a:path>
            </a:pathLst>
          </a:custGeom>
          <a:solidFill>
            <a:srgbClr val="103185"/>
          </a:solidFill>
          <a:ln w="12700">
            <a:solidFill>
              <a:srgbClr val="103185"/>
            </a:solidFill>
          </a:ln>
        </p:spPr>
        <p:txBody>
          <a:bodyPr wrap="none" lIns="0" tIns="35249" rIns="0" bIns="0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240" normalizeH="0" baseline="0" noProof="0" dirty="0" smtClean="0">
                <a:ln>
                  <a:noFill/>
                </a:ln>
                <a:solidFill>
                  <a:prstClr val="white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改正前</a:t>
            </a:r>
            <a:endParaRPr kumimoji="0" lang="ja-JP" altLang="en-US" sz="1400" b="1" i="0" u="none" strike="noStrike" kern="1200" cap="none" spc="24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501000" y="1380967"/>
            <a:ext cx="3168000" cy="1244273"/>
          </a:xfrm>
          <a:prstGeom prst="rect">
            <a:avLst/>
          </a:prstGeom>
          <a:solidFill>
            <a:srgbClr val="FEDFE1"/>
          </a:solidFill>
          <a:ln w="254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5738" indent="-185738">
              <a:lnSpc>
                <a:spcPct val="11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●（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新制度とは別に）分割して２回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まで取得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●１歳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以降に延長する場合について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育休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開始日を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柔軟化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正方形/長方形 7"/>
          <p:cNvSpPr/>
          <p:nvPr/>
        </p:nvSpPr>
        <p:spPr>
          <a:xfrm>
            <a:off x="3504383" y="1130858"/>
            <a:ext cx="1458210" cy="252000"/>
          </a:xfrm>
          <a:custGeom>
            <a:avLst/>
            <a:gdLst>
              <a:gd name="connsiteX0" fmla="*/ 0 w 1621492"/>
              <a:gd name="connsiteY0" fmla="*/ 0 h 297013"/>
              <a:gd name="connsiteX1" fmla="*/ 1621492 w 1621492"/>
              <a:gd name="connsiteY1" fmla="*/ 0 h 297013"/>
              <a:gd name="connsiteX2" fmla="*/ 1621492 w 1621492"/>
              <a:gd name="connsiteY2" fmla="*/ 297013 h 297013"/>
              <a:gd name="connsiteX3" fmla="*/ 0 w 1621492"/>
              <a:gd name="connsiteY3" fmla="*/ 297013 h 297013"/>
              <a:gd name="connsiteX4" fmla="*/ 0 w 1621492"/>
              <a:gd name="connsiteY4" fmla="*/ 0 h 297013"/>
              <a:gd name="connsiteX0" fmla="*/ 0 w 1796117"/>
              <a:gd name="connsiteY0" fmla="*/ 0 h 297013"/>
              <a:gd name="connsiteX1" fmla="*/ 1621492 w 1796117"/>
              <a:gd name="connsiteY1" fmla="*/ 0 h 297013"/>
              <a:gd name="connsiteX2" fmla="*/ 1796117 w 1796117"/>
              <a:gd name="connsiteY2" fmla="*/ 297013 h 297013"/>
              <a:gd name="connsiteX3" fmla="*/ 0 w 1796117"/>
              <a:gd name="connsiteY3" fmla="*/ 297013 h 297013"/>
              <a:gd name="connsiteX4" fmla="*/ 0 w 1796117"/>
              <a:gd name="connsiteY4" fmla="*/ 0 h 29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6117" h="297013">
                <a:moveTo>
                  <a:pt x="0" y="0"/>
                </a:moveTo>
                <a:lnTo>
                  <a:pt x="1621492" y="0"/>
                </a:lnTo>
                <a:lnTo>
                  <a:pt x="1796117" y="297013"/>
                </a:lnTo>
                <a:lnTo>
                  <a:pt x="0" y="297013"/>
                </a:lnTo>
                <a:lnTo>
                  <a:pt x="0" y="0"/>
                </a:lnTo>
                <a:close/>
              </a:path>
            </a:pathLst>
          </a:custGeom>
          <a:solidFill>
            <a:srgbClr val="DB4D6D"/>
          </a:solidFill>
          <a:ln w="28575">
            <a:solidFill>
              <a:srgbClr val="DB4D6D"/>
            </a:solidFill>
          </a:ln>
        </p:spPr>
        <p:txBody>
          <a:bodyPr wrap="none" lIns="0" tIns="35249" rIns="0" bIns="0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240" normalizeH="0" baseline="0" noProof="0" dirty="0" smtClean="0">
                <a:ln>
                  <a:noFill/>
                </a:ln>
                <a:solidFill>
                  <a:prstClr val="white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改正後</a:t>
            </a:r>
            <a:endParaRPr kumimoji="0" lang="ja-JP" altLang="en-US" sz="1400" b="1" i="0" u="none" strike="noStrike" kern="1200" cap="none" spc="24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3144343" y="1784188"/>
            <a:ext cx="360040" cy="444355"/>
          </a:xfrm>
          <a:prstGeom prst="rightArrow">
            <a:avLst>
              <a:gd name="adj1" fmla="val 50000"/>
              <a:gd name="adj2" fmla="val 59524"/>
            </a:avLst>
          </a:prstGeom>
          <a:solidFill>
            <a:srgbClr val="103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165870" y="3883615"/>
            <a:ext cx="2952000" cy="1251121"/>
          </a:xfrm>
          <a:prstGeom prst="rect">
            <a:avLst/>
          </a:prstGeom>
          <a:solidFill>
            <a:srgbClr val="E4E2ED"/>
          </a:solidFill>
          <a:ln w="12700">
            <a:solidFill>
              <a:srgbClr val="1031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（育児休業の場合）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引き続き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雇用された期間が１年以上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5738" indent="-185738">
              <a:lnSpc>
                <a:spcPct val="110000"/>
              </a:lnSpc>
              <a:spcBef>
                <a:spcPts val="600"/>
              </a:spcBef>
            </a:pP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１歳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６か月までの間に契約が満了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すること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が明らかで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ない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正方形/長方形 7"/>
          <p:cNvSpPr/>
          <p:nvPr/>
        </p:nvSpPr>
        <p:spPr>
          <a:xfrm>
            <a:off x="192374" y="3627202"/>
            <a:ext cx="1458210" cy="252000"/>
          </a:xfrm>
          <a:custGeom>
            <a:avLst/>
            <a:gdLst>
              <a:gd name="connsiteX0" fmla="*/ 0 w 1621492"/>
              <a:gd name="connsiteY0" fmla="*/ 0 h 297013"/>
              <a:gd name="connsiteX1" fmla="*/ 1621492 w 1621492"/>
              <a:gd name="connsiteY1" fmla="*/ 0 h 297013"/>
              <a:gd name="connsiteX2" fmla="*/ 1621492 w 1621492"/>
              <a:gd name="connsiteY2" fmla="*/ 297013 h 297013"/>
              <a:gd name="connsiteX3" fmla="*/ 0 w 1621492"/>
              <a:gd name="connsiteY3" fmla="*/ 297013 h 297013"/>
              <a:gd name="connsiteX4" fmla="*/ 0 w 1621492"/>
              <a:gd name="connsiteY4" fmla="*/ 0 h 297013"/>
              <a:gd name="connsiteX0" fmla="*/ 0 w 1796117"/>
              <a:gd name="connsiteY0" fmla="*/ 0 h 297013"/>
              <a:gd name="connsiteX1" fmla="*/ 1621492 w 1796117"/>
              <a:gd name="connsiteY1" fmla="*/ 0 h 297013"/>
              <a:gd name="connsiteX2" fmla="*/ 1796117 w 1796117"/>
              <a:gd name="connsiteY2" fmla="*/ 297013 h 297013"/>
              <a:gd name="connsiteX3" fmla="*/ 0 w 1796117"/>
              <a:gd name="connsiteY3" fmla="*/ 297013 h 297013"/>
              <a:gd name="connsiteX4" fmla="*/ 0 w 1796117"/>
              <a:gd name="connsiteY4" fmla="*/ 0 h 29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6117" h="297013">
                <a:moveTo>
                  <a:pt x="0" y="0"/>
                </a:moveTo>
                <a:lnTo>
                  <a:pt x="1621492" y="0"/>
                </a:lnTo>
                <a:lnTo>
                  <a:pt x="1796117" y="297013"/>
                </a:lnTo>
                <a:lnTo>
                  <a:pt x="0" y="297013"/>
                </a:lnTo>
                <a:lnTo>
                  <a:pt x="0" y="0"/>
                </a:lnTo>
                <a:close/>
              </a:path>
            </a:pathLst>
          </a:custGeom>
          <a:solidFill>
            <a:srgbClr val="103185"/>
          </a:solidFill>
          <a:ln w="12700">
            <a:solidFill>
              <a:srgbClr val="103185"/>
            </a:solidFill>
          </a:ln>
        </p:spPr>
        <p:txBody>
          <a:bodyPr wrap="none" lIns="0" tIns="35249" rIns="0" bIns="0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240" normalizeH="0" baseline="0" noProof="0" dirty="0" smtClean="0">
                <a:ln>
                  <a:noFill/>
                </a:ln>
                <a:solidFill>
                  <a:prstClr val="white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改正前</a:t>
            </a:r>
            <a:endParaRPr kumimoji="0" lang="ja-JP" altLang="en-US" sz="1400" b="1" i="0" u="none" strike="noStrike" kern="1200" cap="none" spc="24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504376" y="3876323"/>
            <a:ext cx="3148216" cy="1244273"/>
          </a:xfrm>
          <a:prstGeom prst="rect">
            <a:avLst/>
          </a:prstGeom>
          <a:solidFill>
            <a:srgbClr val="FEDFE1"/>
          </a:solidFill>
          <a:ln w="254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en-US" altLang="ja-JP" sz="15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5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en-US" altLang="ja-JP" sz="15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15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の要件を撤廃し、</a:t>
            </a:r>
            <a:r>
              <a:rPr lang="en-US" altLang="ja-JP" sz="15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15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のみに</a:t>
            </a:r>
            <a:endParaRPr lang="en-US" altLang="ja-JP" sz="15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無期雇用労働者と同様の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取り扱い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（引き続き雇用された期間が１年未満の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労働者は労使協定の締結により除外可）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正方形/長方形 7"/>
          <p:cNvSpPr/>
          <p:nvPr/>
        </p:nvSpPr>
        <p:spPr>
          <a:xfrm>
            <a:off x="3504383" y="3613958"/>
            <a:ext cx="1458210" cy="252000"/>
          </a:xfrm>
          <a:custGeom>
            <a:avLst/>
            <a:gdLst>
              <a:gd name="connsiteX0" fmla="*/ 0 w 1621492"/>
              <a:gd name="connsiteY0" fmla="*/ 0 h 297013"/>
              <a:gd name="connsiteX1" fmla="*/ 1621492 w 1621492"/>
              <a:gd name="connsiteY1" fmla="*/ 0 h 297013"/>
              <a:gd name="connsiteX2" fmla="*/ 1621492 w 1621492"/>
              <a:gd name="connsiteY2" fmla="*/ 297013 h 297013"/>
              <a:gd name="connsiteX3" fmla="*/ 0 w 1621492"/>
              <a:gd name="connsiteY3" fmla="*/ 297013 h 297013"/>
              <a:gd name="connsiteX4" fmla="*/ 0 w 1621492"/>
              <a:gd name="connsiteY4" fmla="*/ 0 h 297013"/>
              <a:gd name="connsiteX0" fmla="*/ 0 w 1796117"/>
              <a:gd name="connsiteY0" fmla="*/ 0 h 297013"/>
              <a:gd name="connsiteX1" fmla="*/ 1621492 w 1796117"/>
              <a:gd name="connsiteY1" fmla="*/ 0 h 297013"/>
              <a:gd name="connsiteX2" fmla="*/ 1796117 w 1796117"/>
              <a:gd name="connsiteY2" fmla="*/ 297013 h 297013"/>
              <a:gd name="connsiteX3" fmla="*/ 0 w 1796117"/>
              <a:gd name="connsiteY3" fmla="*/ 297013 h 297013"/>
              <a:gd name="connsiteX4" fmla="*/ 0 w 1796117"/>
              <a:gd name="connsiteY4" fmla="*/ 0 h 29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6117" h="297013">
                <a:moveTo>
                  <a:pt x="0" y="0"/>
                </a:moveTo>
                <a:lnTo>
                  <a:pt x="1621492" y="0"/>
                </a:lnTo>
                <a:lnTo>
                  <a:pt x="1796117" y="297013"/>
                </a:lnTo>
                <a:lnTo>
                  <a:pt x="0" y="297013"/>
                </a:lnTo>
                <a:lnTo>
                  <a:pt x="0" y="0"/>
                </a:lnTo>
                <a:close/>
              </a:path>
            </a:pathLst>
          </a:custGeom>
          <a:solidFill>
            <a:srgbClr val="DB4D6D"/>
          </a:solidFill>
          <a:ln w="28575">
            <a:solidFill>
              <a:srgbClr val="DB4D6D"/>
            </a:solidFill>
          </a:ln>
        </p:spPr>
        <p:txBody>
          <a:bodyPr wrap="none" lIns="0" tIns="35249" rIns="0" bIns="0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240" normalizeH="0" baseline="0" noProof="0" dirty="0" smtClean="0">
                <a:ln>
                  <a:noFill/>
                </a:ln>
                <a:solidFill>
                  <a:prstClr val="white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改正後</a:t>
            </a:r>
            <a:endParaRPr kumimoji="0" lang="ja-JP" altLang="en-US" sz="1400" b="1" i="0" u="none" strike="noStrike" kern="1200" cap="none" spc="24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右矢印 78"/>
          <p:cNvSpPr/>
          <p:nvPr/>
        </p:nvSpPr>
        <p:spPr>
          <a:xfrm>
            <a:off x="3144343" y="4267288"/>
            <a:ext cx="360040" cy="444355"/>
          </a:xfrm>
          <a:prstGeom prst="rightArrow">
            <a:avLst>
              <a:gd name="adj1" fmla="val 50000"/>
              <a:gd name="adj2" fmla="val 59524"/>
            </a:avLst>
          </a:prstGeom>
          <a:solidFill>
            <a:srgbClr val="103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0" y="5354601"/>
            <a:ext cx="6858000" cy="392711"/>
          </a:xfrm>
          <a:prstGeom prst="rect">
            <a:avLst/>
          </a:prstGeom>
          <a:solidFill>
            <a:srgbClr val="103185"/>
          </a:solidFill>
        </p:spPr>
        <p:txBody>
          <a:bodyPr wrap="square" tIns="36000" bIns="0" rtlCol="0" anchor="ctr" anchorCtr="0">
            <a:noAutofit/>
          </a:bodyPr>
          <a:lstStyle/>
          <a:p>
            <a:r>
              <a:rPr lang="ja-JP" altLang="en-US" b="1" spc="1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 育児休業取得状況</a:t>
            </a:r>
            <a:r>
              <a:rPr lang="ja-JP" altLang="en-US" b="1" spc="1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b="1" spc="1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公表が義務になります</a:t>
            </a:r>
            <a:endParaRPr lang="ja-JP" altLang="en-US" b="1" spc="1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72592" y="6113719"/>
            <a:ext cx="6480000" cy="666077"/>
          </a:xfrm>
          <a:prstGeom prst="rect">
            <a:avLst/>
          </a:prstGeom>
          <a:solidFill>
            <a:srgbClr val="FEDFE1"/>
          </a:solidFill>
          <a:ln w="25400">
            <a:solidFill>
              <a:srgbClr val="DB4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844083">
              <a:lnSpc>
                <a:spcPct val="110000"/>
              </a:lnSpc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従業員数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人超の企業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育児休業等の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取得の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状況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公表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することが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義務付けられます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101" y="7869948"/>
            <a:ext cx="1308435" cy="127545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3680" y="7882316"/>
            <a:ext cx="1239194" cy="1276333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1557" y="7587247"/>
            <a:ext cx="3917643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endParaRPr lang="en-US" altLang="ja-JP" sz="2000" b="1" dirty="0" smtClean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育児・介護休業法に関する</a:t>
            </a:r>
            <a:endParaRPr lang="en-US" altLang="ja-JP" sz="1600" b="1" dirty="0" smtClean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お問い合わせは、</a:t>
            </a:r>
            <a:endParaRPr lang="en-US" altLang="ja-JP" sz="1600" b="1" dirty="0" smtClean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都道府県労働局</a:t>
            </a:r>
            <a:endParaRPr lang="en-US" altLang="ja-JP" sz="1600" b="1" dirty="0" smtClean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雇用環境・均等部（室）へ</a:t>
            </a:r>
            <a:endParaRPr lang="en-US" altLang="ja-JP" sz="1600" b="1" dirty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6" name="図 25"/>
          <p:cNvPicPr/>
          <p:nvPr/>
        </p:nvPicPr>
        <p:blipFill>
          <a:blip r:embed="rId4"/>
          <a:stretch>
            <a:fillRect/>
          </a:stretch>
        </p:blipFill>
        <p:spPr>
          <a:xfrm>
            <a:off x="1484784" y="9383779"/>
            <a:ext cx="1198340" cy="44253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686310" y="7534014"/>
            <a:ext cx="1800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［所在地</a:t>
            </a:r>
            <a:r>
              <a:rPr lang="ja-JP" altLang="en-US" sz="14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連絡先］</a:t>
            </a:r>
            <a:endParaRPr lang="ja-JP" altLang="en-US" sz="1400" b="1" dirty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9356" y="7545463"/>
            <a:ext cx="2715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［育児・介護休業法について］</a:t>
            </a:r>
            <a:endParaRPr lang="ja-JP" altLang="en-US" sz="1400" b="1" dirty="0">
              <a:ln w="18415" cmpd="sng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086871" y="9524132"/>
            <a:ext cx="5987698" cy="186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都道府県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労働局雇用環境・均等部（室）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0" y="2907988"/>
            <a:ext cx="6858000" cy="324000"/>
          </a:xfrm>
          <a:prstGeom prst="rect">
            <a:avLst/>
          </a:prstGeom>
          <a:solidFill>
            <a:srgbClr val="103185"/>
          </a:solidFill>
        </p:spPr>
        <p:txBody>
          <a:bodyPr wrap="square" tIns="36000" bIns="0" rtlCol="0" anchor="ctr" anchorCtr="0">
            <a:noAutofit/>
          </a:bodyPr>
          <a:lstStyle/>
          <a:p>
            <a:r>
              <a:rPr lang="ja-JP" altLang="en-US" b="1" spc="1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④有期雇用労働者の育児・介護休業取得要件が緩和されます</a:t>
            </a:r>
            <a:endParaRPr lang="ja-JP" altLang="en-US" b="1" spc="1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361655" y="3239439"/>
            <a:ext cx="2523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施行日</a:t>
            </a:r>
            <a:r>
              <a:rPr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：令和４年４月１日</a:t>
            </a:r>
            <a:endParaRPr lang="ja-JP" altLang="en-US" sz="1400" b="1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34478" y="5802153"/>
            <a:ext cx="2523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施行日</a:t>
            </a:r>
            <a:r>
              <a:rPr lang="ja-JP" altLang="en-US" sz="1400" b="1" dirty="0" smtClean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：令和５年４月１日</a:t>
            </a:r>
            <a:endParaRPr lang="ja-JP" altLang="en-US" sz="1400" b="1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068038"/>
              </p:ext>
            </p:extLst>
          </p:nvPr>
        </p:nvGraphicFramePr>
        <p:xfrm>
          <a:off x="28665" y="7363583"/>
          <a:ext cx="6835963" cy="1924229"/>
        </p:xfrm>
        <a:graphic>
          <a:graphicData uri="http://schemas.openxmlformats.org/drawingml/2006/table">
            <a:tbl>
              <a:tblPr/>
              <a:tblGrid>
                <a:gridCol w="571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96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2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96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6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64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  <a:r>
                        <a:rPr lang="ja-JP" alt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011-709-2715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埼　玉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048-600-6210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岐　阜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058-245-1550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　取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0857-29-1709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佐　賀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0952-32-7218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青　森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017-734-4211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千　葉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043-221-2307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　岡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054-252-5310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　根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0852-31-1161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長　崎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095-801-0050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　手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019-604-3010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　京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03-3512-1611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　知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052-857-0312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岡　山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086-225-2017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熊　本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096-352-3865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宮　城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022-299-8844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045-211-7380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三　重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059-226-2318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広　島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082-221-9247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　分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097-532-4025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　田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018-862-6684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　潟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025-288-3511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滋　賀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077-523-1190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　口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083-995-0390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宮　崎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0985-38-8821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　形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023-624-8228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富　山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076-432-2740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京　都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075-241-3212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徳　島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088-652-2718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鹿児島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099-223-8239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　島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024-536-4609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石　川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076-265-4429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　阪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06-6941-8940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香　川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087-811-8924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沖　縄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098-868-4380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茨　城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029-277-8295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　井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0776-22-3947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兵　庫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078-367-0820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　媛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089-935-5222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6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栃　木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028-633-2795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　梨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055-225-2851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　良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0742-32-0210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　知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088-885-6041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群　馬</a:t>
                      </a:r>
                    </a:p>
                  </a:txBody>
                  <a:tcPr marL="4055" marR="4055" marT="4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027-896-4739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長　野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026-227-0125</a:t>
                      </a:r>
                      <a:endParaRPr lang="en-US" altLang="ja-JP" sz="7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和歌山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073-488-1170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　岡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092-411-4894</a:t>
                      </a: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055" marR="4055" marT="405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1038</Words>
  <Application>Microsoft Office PowerPoint</Application>
  <PresentationFormat>A4 210 x 297 mm</PresentationFormat>
  <Paragraphs>175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2021-03-31T04:27:07Z</dcterms:created>
  <dcterms:modified xsi:type="dcterms:W3CDTF">2021-06-07T09:11:51Z</dcterms:modified>
</cp:coreProperties>
</file>