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2"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03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3" d="100"/>
          <a:sy n="73" d="100"/>
        </p:scale>
        <p:origin x="576" y="66"/>
      </p:cViewPr>
      <p:guideLst/>
    </p:cSldViewPr>
  </p:slideViewPr>
  <p:notesTextViewPr>
    <p:cViewPr>
      <p:scale>
        <a:sx n="1" d="1"/>
        <a:sy n="1" d="1"/>
      </p:scale>
      <p:origin x="0" y="0"/>
    </p:cViewPr>
  </p:notesTextViewPr>
  <p:notesViewPr>
    <p:cSldViewPr snapToGrid="0">
      <p:cViewPr varScale="1">
        <p:scale>
          <a:sx n="60" d="100"/>
          <a:sy n="60" d="100"/>
        </p:scale>
        <p:origin x="279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r>
              <a:rPr kumimoji="1" lang="en-US" altLang="ja-JP"/>
              <a:t>2020/8/6</a:t>
            </a:r>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5E13CAE8-D9CA-4C72-B210-D5A680C76356}" type="slidenum">
              <a:rPr kumimoji="1" lang="ja-JP" altLang="en-US" smtClean="0"/>
              <a:t>‹#›</a:t>
            </a:fld>
            <a:endParaRPr kumimoji="1" lang="ja-JP" altLang="en-US"/>
          </a:p>
        </p:txBody>
      </p:sp>
    </p:spTree>
    <p:extLst>
      <p:ext uri="{BB962C8B-B14F-4D97-AF65-F5344CB8AC3E}">
        <p14:creationId xmlns:p14="http://schemas.microsoft.com/office/powerpoint/2010/main" val="23390706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r>
              <a:rPr kumimoji="1" lang="en-US" altLang="ja-JP"/>
              <a:t>2020/8/6</a:t>
            </a:r>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90371C5E-2655-4C56-9982-6765F95B1593}" type="slidenum">
              <a:rPr kumimoji="1" lang="ja-JP" altLang="en-US" smtClean="0"/>
              <a:t>‹#›</a:t>
            </a:fld>
            <a:endParaRPr kumimoji="1" lang="ja-JP" altLang="en-US"/>
          </a:p>
        </p:txBody>
      </p:sp>
    </p:spTree>
    <p:extLst>
      <p:ext uri="{BB962C8B-B14F-4D97-AF65-F5344CB8AC3E}">
        <p14:creationId xmlns:p14="http://schemas.microsoft.com/office/powerpoint/2010/main" val="29445515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ノート プレースホルダー 3"/>
          <p:cNvSpPr>
            <a:spLocks noGrp="1"/>
          </p:cNvSpPr>
          <p:nvPr>
            <p:ph type="body" sz="quarter" idx="10"/>
          </p:nvPr>
        </p:nvSpPr>
        <p:spPr>
          <a:xfrm>
            <a:off x="673577" y="4748163"/>
            <a:ext cx="5388610" cy="4821139"/>
          </a:xfrm>
        </p:spPr>
        <p:txBody>
          <a:bodyPr/>
          <a:lstStyle/>
          <a:p>
            <a:r>
              <a:rPr kumimoji="1" lang="ja-JP" altLang="en-US" dirty="0" smtClean="0"/>
              <a:t>この</a:t>
            </a:r>
            <a:r>
              <a:rPr kumimoji="1" lang="ja-JP" altLang="en-US" dirty="0"/>
              <a:t>スライドからは、同一労働同一賃金を示したパート有期労働法の概要について説明させていただきます。</a:t>
            </a:r>
            <a:endParaRPr kumimoji="1" lang="en-US" altLang="ja-JP" dirty="0"/>
          </a:p>
          <a:p>
            <a:r>
              <a:rPr kumimoji="1" lang="ja-JP" altLang="en-US" dirty="0" smtClean="0"/>
              <a:t>法改正ですが、まず、正社員より所定時間が短い短時間労働者が法律対象であったのが、有期雇用労働者も対象に加わったことです。契約社員、定年後の嘱託雇用者も考慮する必要になってきます。なお、フルタイムパートで無期契約の労働者は、正社員と同じ扱いとなります。</a:t>
            </a:r>
            <a:endParaRPr kumimoji="1" lang="en-US" altLang="ja-JP" dirty="0" smtClean="0"/>
          </a:p>
          <a:p>
            <a:endParaRPr kumimoji="1" lang="en-US" altLang="ja-JP" dirty="0" smtClean="0"/>
          </a:p>
          <a:p>
            <a:r>
              <a:rPr lang="ja-JP" altLang="en-US" dirty="0" smtClean="0"/>
              <a:t>そして法改正で変わる大きな点ですが、</a:t>
            </a:r>
            <a:endParaRPr lang="en-US" altLang="ja-JP" dirty="0" smtClean="0"/>
          </a:p>
          <a:p>
            <a:r>
              <a:rPr lang="ja-JP" altLang="en-US" dirty="0" smtClean="0"/>
              <a:t>１</a:t>
            </a:r>
            <a:r>
              <a:rPr lang="ja-JP" altLang="en-US" dirty="0"/>
              <a:t>．正規労働者と非正規労働者（短時間労働者、有期労働者、派遣労働者）との間の不合理な待遇差の禁止</a:t>
            </a:r>
            <a:endParaRPr kumimoji="1" lang="en-US" altLang="ja-JP" dirty="0"/>
          </a:p>
          <a:p>
            <a:endParaRPr lang="en-US" altLang="ja-JP" dirty="0"/>
          </a:p>
          <a:p>
            <a:r>
              <a:rPr lang="ja-JP" altLang="en-US" dirty="0"/>
              <a:t>これまででも、正規労働者と有期労働者との不合理な</a:t>
            </a:r>
            <a:r>
              <a:rPr lang="ja-JP" altLang="en-US" dirty="0" smtClean="0"/>
              <a:t>処遇差の禁止を「</a:t>
            </a:r>
            <a:r>
              <a:rPr lang="ja-JP" altLang="en-US" dirty="0"/>
              <a:t>労働契約法２０条</a:t>
            </a:r>
            <a:r>
              <a:rPr lang="ja-JP" altLang="en-US" dirty="0" smtClean="0"/>
              <a:t>」で定めて</a:t>
            </a:r>
            <a:r>
              <a:rPr lang="ja-JP" altLang="en-US" dirty="0"/>
              <a:t>いたのですが、パート有期労働法に統合し</a:t>
            </a:r>
            <a:r>
              <a:rPr lang="ja-JP" altLang="en-US" dirty="0" smtClean="0"/>
              <a:t>、対象が広がりました</a:t>
            </a:r>
            <a:r>
              <a:rPr lang="ja-JP" altLang="en-US" dirty="0"/>
              <a:t>。しかも、これまでは事業所単位というその場所での比較から企業単位に変更され、</a:t>
            </a:r>
            <a:r>
              <a:rPr lang="ja-JP" altLang="en-US" dirty="0" smtClean="0"/>
              <a:t>企業間</a:t>
            </a:r>
            <a:r>
              <a:rPr lang="ja-JP" altLang="en-US" dirty="0"/>
              <a:t>で</a:t>
            </a:r>
            <a:r>
              <a:rPr lang="ja-JP" altLang="en-US" dirty="0" smtClean="0"/>
              <a:t>の正規非正規労働者の比較</a:t>
            </a:r>
            <a:r>
              <a:rPr lang="ja-JP" altLang="en-US" dirty="0"/>
              <a:t>を行うことになりました。</a:t>
            </a:r>
            <a:endParaRPr lang="en-US" altLang="ja-JP" dirty="0"/>
          </a:p>
          <a:p>
            <a:r>
              <a:rPr lang="ja-JP" altLang="en-US" dirty="0" smtClean="0"/>
              <a:t>注意点</a:t>
            </a:r>
            <a:r>
              <a:rPr lang="ja-JP" altLang="en-US" dirty="0"/>
              <a:t>としては無期契約のフルタイム労働者は正規労働者と同じ扱いとなっており、無期フルタイムと非正規労働者の間も比較することになります。</a:t>
            </a:r>
            <a:endParaRPr lang="en-US" altLang="ja-JP" dirty="0"/>
          </a:p>
          <a:p>
            <a:endParaRPr lang="en-US" altLang="ja-JP" dirty="0"/>
          </a:p>
          <a:p>
            <a:r>
              <a:rPr lang="ja-JP" altLang="en-US" dirty="0"/>
              <a:t>２．説明義務</a:t>
            </a:r>
            <a:endParaRPr lang="en-US" altLang="ja-JP" dirty="0"/>
          </a:p>
          <a:p>
            <a:r>
              <a:rPr lang="ja-JP" altLang="en-US" dirty="0" smtClean="0"/>
              <a:t>　非正規</a:t>
            </a:r>
            <a:r>
              <a:rPr lang="ja-JP" altLang="en-US" dirty="0"/>
              <a:t>労働者から待遇に関して説明してぼしい旨の申し立てがあれば、企業は説明に応じなければ法違反ということになりました。</a:t>
            </a:r>
            <a:endParaRPr lang="en-US" altLang="ja-JP" dirty="0"/>
          </a:p>
          <a:p>
            <a:endParaRPr lang="en-US" altLang="ja-JP" dirty="0"/>
          </a:p>
          <a:p>
            <a:r>
              <a:rPr lang="ja-JP" altLang="en-US" dirty="0"/>
              <a:t>３、行政の指導や紛争手続に関する規定が整備されたこと</a:t>
            </a:r>
            <a:endParaRPr lang="en-US" altLang="ja-JP" dirty="0"/>
          </a:p>
          <a:p>
            <a:r>
              <a:rPr lang="ja-JP" altLang="en-US" dirty="0" smtClean="0"/>
              <a:t>　これ</a:t>
            </a:r>
            <a:r>
              <a:rPr lang="ja-JP" altLang="en-US" dirty="0"/>
              <a:t>は後で簡単に紹介します</a:t>
            </a:r>
            <a:r>
              <a:rPr lang="ja-JP" altLang="en-US" dirty="0" smtClean="0"/>
              <a:t>。</a:t>
            </a:r>
            <a:endParaRPr kumimoji="1" lang="ja-JP" altLang="en-US" dirty="0"/>
          </a:p>
        </p:txBody>
      </p:sp>
      <p:sp>
        <p:nvSpPr>
          <p:cNvPr id="5" name="スライド番号プレースホルダー 4"/>
          <p:cNvSpPr>
            <a:spLocks noGrp="1"/>
          </p:cNvSpPr>
          <p:nvPr>
            <p:ph type="sldNum" sz="quarter" idx="12"/>
          </p:nvPr>
        </p:nvSpPr>
        <p:spPr/>
        <p:txBody>
          <a:bodyPr/>
          <a:lstStyle/>
          <a:p>
            <a:fld id="{90371C5E-2655-4C56-9982-6765F95B1593}" type="slidenum">
              <a:rPr kumimoji="1" lang="ja-JP" altLang="en-US" smtClean="0"/>
              <a:t>1</a:t>
            </a:fld>
            <a:endParaRPr kumimoji="1" lang="ja-JP" altLang="en-US"/>
          </a:p>
        </p:txBody>
      </p:sp>
    </p:spTree>
    <p:extLst>
      <p:ext uri="{BB962C8B-B14F-4D97-AF65-F5344CB8AC3E}">
        <p14:creationId xmlns:p14="http://schemas.microsoft.com/office/powerpoint/2010/main" val="312121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7BEAEED-3287-47CD-88A5-F5B6BF274864}" type="datetime1">
              <a:rPr kumimoji="1" lang="ja-JP" altLang="en-US" smtClean="0"/>
              <a:t>2020/11/24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FB2FFD-27EB-4670-A0D8-065E5E50C8DC}" type="slidenum">
              <a:rPr kumimoji="1" lang="ja-JP" altLang="en-US" smtClean="0"/>
              <a:t>‹#›</a:t>
            </a:fld>
            <a:endParaRPr kumimoji="1" lang="ja-JP" altLang="en-US"/>
          </a:p>
        </p:txBody>
      </p:sp>
    </p:spTree>
    <p:extLst>
      <p:ext uri="{BB962C8B-B14F-4D97-AF65-F5344CB8AC3E}">
        <p14:creationId xmlns:p14="http://schemas.microsoft.com/office/powerpoint/2010/main" val="4056874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BB168E1-611C-4553-BE09-55F08E736D6E}" type="datetime1">
              <a:rPr kumimoji="1" lang="ja-JP" altLang="en-US" smtClean="0"/>
              <a:t>2020/11/24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FB2FFD-27EB-4670-A0D8-065E5E50C8DC}" type="slidenum">
              <a:rPr kumimoji="1" lang="ja-JP" altLang="en-US" smtClean="0"/>
              <a:t>‹#›</a:t>
            </a:fld>
            <a:endParaRPr kumimoji="1" lang="ja-JP" altLang="en-US"/>
          </a:p>
        </p:txBody>
      </p:sp>
    </p:spTree>
    <p:extLst>
      <p:ext uri="{BB962C8B-B14F-4D97-AF65-F5344CB8AC3E}">
        <p14:creationId xmlns:p14="http://schemas.microsoft.com/office/powerpoint/2010/main" val="3043590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04D57B-0FC8-47F1-B14A-9D5B122A8EA4}" type="datetime1">
              <a:rPr kumimoji="1" lang="ja-JP" altLang="en-US" smtClean="0"/>
              <a:t>2020/11/24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FB2FFD-27EB-4670-A0D8-065E5E50C8DC}" type="slidenum">
              <a:rPr kumimoji="1" lang="ja-JP" altLang="en-US" smtClean="0"/>
              <a:t>‹#›</a:t>
            </a:fld>
            <a:endParaRPr kumimoji="1" lang="ja-JP" altLang="en-US"/>
          </a:p>
        </p:txBody>
      </p:sp>
    </p:spTree>
    <p:extLst>
      <p:ext uri="{BB962C8B-B14F-4D97-AF65-F5344CB8AC3E}">
        <p14:creationId xmlns:p14="http://schemas.microsoft.com/office/powerpoint/2010/main" val="567587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0297D11-1422-4AE9-86B4-A7628B874824}" type="datetime1">
              <a:rPr kumimoji="1" lang="ja-JP" altLang="en-US" smtClean="0"/>
              <a:t>2020/11/24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FB2FFD-27EB-4670-A0D8-065E5E50C8DC}" type="slidenum">
              <a:rPr kumimoji="1" lang="ja-JP" altLang="en-US" smtClean="0"/>
              <a:t>‹#›</a:t>
            </a:fld>
            <a:endParaRPr kumimoji="1" lang="ja-JP" altLang="en-US"/>
          </a:p>
        </p:txBody>
      </p:sp>
    </p:spTree>
    <p:extLst>
      <p:ext uri="{BB962C8B-B14F-4D97-AF65-F5344CB8AC3E}">
        <p14:creationId xmlns:p14="http://schemas.microsoft.com/office/powerpoint/2010/main" val="3027643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8E80DFE-1CE7-4C4F-BE58-881C70A4D45E}" type="datetime1">
              <a:rPr kumimoji="1" lang="ja-JP" altLang="en-US" smtClean="0"/>
              <a:t>2020/11/24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FB2FFD-27EB-4670-A0D8-065E5E50C8DC}" type="slidenum">
              <a:rPr kumimoji="1" lang="ja-JP" altLang="en-US" smtClean="0"/>
              <a:t>‹#›</a:t>
            </a:fld>
            <a:endParaRPr kumimoji="1" lang="ja-JP" altLang="en-US"/>
          </a:p>
        </p:txBody>
      </p:sp>
    </p:spTree>
    <p:extLst>
      <p:ext uri="{BB962C8B-B14F-4D97-AF65-F5344CB8AC3E}">
        <p14:creationId xmlns:p14="http://schemas.microsoft.com/office/powerpoint/2010/main" val="4178205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149BD0A-9C25-4553-8674-FE9097F76CD5}" type="datetime1">
              <a:rPr kumimoji="1" lang="ja-JP" altLang="en-US" smtClean="0"/>
              <a:t>2020/11/24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FB2FFD-27EB-4670-A0D8-065E5E50C8DC}" type="slidenum">
              <a:rPr kumimoji="1" lang="ja-JP" altLang="en-US" smtClean="0"/>
              <a:t>‹#›</a:t>
            </a:fld>
            <a:endParaRPr kumimoji="1" lang="ja-JP" altLang="en-US"/>
          </a:p>
        </p:txBody>
      </p:sp>
    </p:spTree>
    <p:extLst>
      <p:ext uri="{BB962C8B-B14F-4D97-AF65-F5344CB8AC3E}">
        <p14:creationId xmlns:p14="http://schemas.microsoft.com/office/powerpoint/2010/main" val="3750092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EB57AF0-797D-4E29-9720-F4A219587A9F}" type="datetime1">
              <a:rPr kumimoji="1" lang="ja-JP" altLang="en-US" smtClean="0"/>
              <a:t>2020/11/24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8FB2FFD-27EB-4670-A0D8-065E5E50C8DC}" type="slidenum">
              <a:rPr kumimoji="1" lang="ja-JP" altLang="en-US" smtClean="0"/>
              <a:t>‹#›</a:t>
            </a:fld>
            <a:endParaRPr kumimoji="1" lang="ja-JP" altLang="en-US"/>
          </a:p>
        </p:txBody>
      </p:sp>
    </p:spTree>
    <p:extLst>
      <p:ext uri="{BB962C8B-B14F-4D97-AF65-F5344CB8AC3E}">
        <p14:creationId xmlns:p14="http://schemas.microsoft.com/office/powerpoint/2010/main" val="1943206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D3C58DE-567E-402C-A6C1-BAE002BE49EB}" type="datetime1">
              <a:rPr kumimoji="1" lang="ja-JP" altLang="en-US" smtClean="0"/>
              <a:t>2020/11/24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8FB2FFD-27EB-4670-A0D8-065E5E50C8DC}" type="slidenum">
              <a:rPr kumimoji="1" lang="ja-JP" altLang="en-US" smtClean="0"/>
              <a:t>‹#›</a:t>
            </a:fld>
            <a:endParaRPr kumimoji="1" lang="ja-JP" altLang="en-US"/>
          </a:p>
        </p:txBody>
      </p:sp>
    </p:spTree>
    <p:extLst>
      <p:ext uri="{BB962C8B-B14F-4D97-AF65-F5344CB8AC3E}">
        <p14:creationId xmlns:p14="http://schemas.microsoft.com/office/powerpoint/2010/main" val="2323929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186EE4A-20F3-4A2C-9B60-008D1EBBAD9F}" type="datetime1">
              <a:rPr kumimoji="1" lang="ja-JP" altLang="en-US" smtClean="0"/>
              <a:t>2020/11/24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8FB2FFD-27EB-4670-A0D8-065E5E50C8DC}" type="slidenum">
              <a:rPr kumimoji="1" lang="ja-JP" altLang="en-US" smtClean="0"/>
              <a:t>‹#›</a:t>
            </a:fld>
            <a:endParaRPr kumimoji="1" lang="ja-JP" altLang="en-US"/>
          </a:p>
        </p:txBody>
      </p:sp>
    </p:spTree>
    <p:extLst>
      <p:ext uri="{BB962C8B-B14F-4D97-AF65-F5344CB8AC3E}">
        <p14:creationId xmlns:p14="http://schemas.microsoft.com/office/powerpoint/2010/main" val="1439424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A0AD6-F0B1-437C-B6AC-45B91EBC5F93}" type="datetime1">
              <a:rPr kumimoji="1" lang="ja-JP" altLang="en-US" smtClean="0"/>
              <a:t>2020/11/24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FB2FFD-27EB-4670-A0D8-065E5E50C8DC}" type="slidenum">
              <a:rPr kumimoji="1" lang="ja-JP" altLang="en-US" smtClean="0"/>
              <a:t>‹#›</a:t>
            </a:fld>
            <a:endParaRPr kumimoji="1" lang="ja-JP" altLang="en-US"/>
          </a:p>
        </p:txBody>
      </p:sp>
    </p:spTree>
    <p:extLst>
      <p:ext uri="{BB962C8B-B14F-4D97-AF65-F5344CB8AC3E}">
        <p14:creationId xmlns:p14="http://schemas.microsoft.com/office/powerpoint/2010/main" val="2924244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F4E1A20-6C01-4E86-B6BB-5CA48705B215}" type="datetime1">
              <a:rPr kumimoji="1" lang="ja-JP" altLang="en-US" smtClean="0"/>
              <a:t>2020/11/24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FB2FFD-27EB-4670-A0D8-065E5E50C8DC}" type="slidenum">
              <a:rPr kumimoji="1" lang="ja-JP" altLang="en-US" smtClean="0"/>
              <a:t>‹#›</a:t>
            </a:fld>
            <a:endParaRPr kumimoji="1" lang="ja-JP" altLang="en-US"/>
          </a:p>
        </p:txBody>
      </p:sp>
    </p:spTree>
    <p:extLst>
      <p:ext uri="{BB962C8B-B14F-4D97-AF65-F5344CB8AC3E}">
        <p14:creationId xmlns:p14="http://schemas.microsoft.com/office/powerpoint/2010/main" val="3372202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BBCFB-C79A-40C1-A7CC-15F14BE4525C}" type="datetime1">
              <a:rPr kumimoji="1" lang="ja-JP" altLang="en-US" smtClean="0"/>
              <a:t>2020/11/24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B2FFD-27EB-4670-A0D8-065E5E50C8DC}" type="slidenum">
              <a:rPr kumimoji="1" lang="ja-JP" altLang="en-US" smtClean="0"/>
              <a:t>‹#›</a:t>
            </a:fld>
            <a:endParaRPr kumimoji="1" lang="ja-JP" altLang="en-US"/>
          </a:p>
        </p:txBody>
      </p:sp>
    </p:spTree>
    <p:extLst>
      <p:ext uri="{BB962C8B-B14F-4D97-AF65-F5344CB8AC3E}">
        <p14:creationId xmlns:p14="http://schemas.microsoft.com/office/powerpoint/2010/main" val="4162768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775252" y="59680"/>
            <a:ext cx="10933043" cy="942315"/>
          </a:xfrm>
          <a:prstGeom prst="rect">
            <a:avLst/>
          </a:prstGeom>
          <a:solidFill>
            <a:srgbClr val="002060"/>
          </a:solidFill>
        </p:spPr>
        <p:txBody>
          <a:bodyPr wrap="square" rtlCol="0" anchor="ctr">
            <a:noAutofit/>
          </a:bodyPr>
          <a:lstStyle/>
          <a:p>
            <a:pPr algn="ctr"/>
            <a:endParaRPr lang="en-US" altLang="ja-JP" sz="110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1828799" y="123092"/>
            <a:ext cx="8830491" cy="943848"/>
          </a:xfrm>
          <a:prstGeom prst="rect">
            <a:avLst/>
          </a:prstGeom>
          <a:noFill/>
        </p:spPr>
        <p:txBody>
          <a:bodyPr wrap="square" rtlCol="0" anchor="ctr">
            <a:spAutoFit/>
          </a:bodyPr>
          <a:lstStyle/>
          <a:p>
            <a:pPr algn="ctr"/>
            <a:r>
              <a:rPr lang="ja-JP" altLang="en-US" sz="3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雇用形態に関わらない公正な待遇の</a:t>
            </a:r>
            <a:r>
              <a:rPr lang="ja-JP" altLang="en-US"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確保</a:t>
            </a:r>
            <a:r>
              <a:rPr lang="ja-JP" altLang="en-US" sz="3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415"/>
              </a:spcBef>
            </a:pP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同一企業内における正規・非正規の間の不合理な待遇差の解消 </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3233212593"/>
              </p:ext>
            </p:extLst>
          </p:nvPr>
        </p:nvGraphicFramePr>
        <p:xfrm>
          <a:off x="775251" y="3371427"/>
          <a:ext cx="5954771" cy="2781987"/>
        </p:xfrm>
        <a:graphic>
          <a:graphicData uri="http://schemas.openxmlformats.org/drawingml/2006/table">
            <a:tbl>
              <a:tblPr firstRow="1" bandRow="1">
                <a:tableStyleId>{5C22544A-7EE6-4342-B048-85BDC9FD1C3A}</a:tableStyleId>
              </a:tblPr>
              <a:tblGrid>
                <a:gridCol w="363613">
                  <a:extLst>
                    <a:ext uri="{9D8B030D-6E8A-4147-A177-3AD203B41FA5}">
                      <a16:colId xmlns:a16="http://schemas.microsoft.com/office/drawing/2014/main" val="20000"/>
                    </a:ext>
                  </a:extLst>
                </a:gridCol>
                <a:gridCol w="5425329">
                  <a:extLst>
                    <a:ext uri="{9D8B030D-6E8A-4147-A177-3AD203B41FA5}">
                      <a16:colId xmlns:a16="http://schemas.microsoft.com/office/drawing/2014/main" val="20001"/>
                    </a:ext>
                  </a:extLst>
                </a:gridCol>
                <a:gridCol w="165829">
                  <a:extLst>
                    <a:ext uri="{9D8B030D-6E8A-4147-A177-3AD203B41FA5}">
                      <a16:colId xmlns:a16="http://schemas.microsoft.com/office/drawing/2014/main" val="20002"/>
                    </a:ext>
                  </a:extLst>
                </a:gridCol>
              </a:tblGrid>
              <a:tr h="333006">
                <a:tc>
                  <a:txBody>
                    <a:bodyPr/>
                    <a:lstStyle/>
                    <a:p>
                      <a:pPr algn="r">
                        <a:lnSpc>
                          <a:spcPct val="100000"/>
                        </a:lnSpc>
                      </a:pPr>
                      <a:r>
                        <a:rPr kumimoji="1" lang="ja-JP" altLang="en-US"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57127" rtl="0" eaLnBrk="1" fontAlgn="auto" latinLnBrk="0" hangingPunct="1">
                        <a:lnSpc>
                          <a:spcPct val="100000"/>
                        </a:lnSpc>
                        <a:spcBef>
                          <a:spcPts val="0"/>
                        </a:spcBef>
                        <a:spcAft>
                          <a:spcPts val="0"/>
                        </a:spcAft>
                        <a:buClrTx/>
                        <a:buSzTx/>
                        <a:buFontTx/>
                        <a:buNone/>
                        <a:tabLst/>
                        <a:defRPr/>
                      </a:pPr>
                      <a:r>
                        <a:rPr lang="ja-JP" altLang="en-US"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不合理な待遇差の禁止</a:t>
                      </a:r>
                      <a:r>
                        <a:rPr lang="ja-JP" altLang="en-US" sz="1800" b="1"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33006">
                <a:tc>
                  <a:txBody>
                    <a:bodyPr/>
                    <a:lstStyle/>
                    <a:p>
                      <a:pPr marL="0" marR="0" indent="0" algn="r" defTabSz="957127" rtl="0" eaLnBrk="1" fontAlgn="auto" latinLnBrk="0" hangingPunct="1">
                        <a:lnSpc>
                          <a:spcPct val="100000"/>
                        </a:lnSpc>
                        <a:spcBef>
                          <a:spcPts val="0"/>
                        </a:spcBef>
                        <a:spcAft>
                          <a:spcPts val="0"/>
                        </a:spcAft>
                        <a:buClrTx/>
                        <a:buSzTx/>
                        <a:buFontTx/>
                        <a:buNone/>
                        <a:tabLst/>
                        <a:defRPr/>
                      </a:pPr>
                      <a:endParaRPr kumimoji="1" lang="ja-JP" altLang="en-US"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57127" rtl="0" eaLnBrk="1" fontAlgn="auto" latinLnBrk="0" hangingPunct="1">
                        <a:lnSpc>
                          <a:spcPct val="100000"/>
                        </a:lnSpc>
                        <a:spcBef>
                          <a:spcPts val="0"/>
                        </a:spcBef>
                        <a:spcAft>
                          <a:spcPts val="0"/>
                        </a:spcAft>
                        <a:buClrTx/>
                        <a:buSzTx/>
                        <a:buFontTx/>
                        <a:buNone/>
                        <a:tabLst/>
                        <a:defRPr/>
                      </a:pPr>
                      <a:r>
                        <a:rPr lang="ja-JP" altLang="en-US" sz="1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１）パートタイム労働者・有期雇用労働者</a:t>
                      </a:r>
                      <a:endParaRPr kumimoji="1" lang="ja-JP" altLang="en-US"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endParaRPr kumimoji="1"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33006">
                <a:tc>
                  <a:txBody>
                    <a:bodyPr/>
                    <a:lstStyle/>
                    <a:p>
                      <a:pPr marL="0" marR="0" indent="0" algn="r" defTabSz="957127" rtl="0" eaLnBrk="1" fontAlgn="auto" latinLnBrk="0" hangingPunct="1">
                        <a:lnSpc>
                          <a:spcPct val="100000"/>
                        </a:lnSpc>
                        <a:spcBef>
                          <a:spcPts val="0"/>
                        </a:spcBef>
                        <a:spcAft>
                          <a:spcPts val="0"/>
                        </a:spcAft>
                        <a:buClrTx/>
                        <a:buSzTx/>
                        <a:buFontTx/>
                        <a:buNone/>
                        <a:tabLst/>
                        <a:defRPr/>
                      </a:pPr>
                      <a:endParaRPr kumimoji="1" lang="ja-JP" altLang="en-US"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57127" rtl="0" eaLnBrk="1" fontAlgn="auto" latinLnBrk="0" hangingPunct="1">
                        <a:lnSpc>
                          <a:spcPct val="100000"/>
                        </a:lnSpc>
                        <a:spcBef>
                          <a:spcPts val="0"/>
                        </a:spcBef>
                        <a:spcAft>
                          <a:spcPts val="0"/>
                        </a:spcAft>
                        <a:buClrTx/>
                        <a:buSzTx/>
                        <a:buFontTx/>
                        <a:buNone/>
                        <a:tabLst/>
                        <a:defRPr/>
                      </a:pPr>
                      <a:r>
                        <a:rPr lang="ja-JP" altLang="en-US" sz="1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２）派遣労働者</a:t>
                      </a:r>
                      <a:endParaRPr lang="en-US" altLang="ja-JP"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endParaRPr kumimoji="1"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420168"/>
                  </a:ext>
                </a:extLst>
              </a:tr>
              <a:tr h="396459">
                <a:tc>
                  <a:txBody>
                    <a:bodyPr/>
                    <a:lstStyle/>
                    <a:p>
                      <a:pPr marL="0" marR="0" indent="0" algn="r" defTabSz="957127" rtl="0" eaLnBrk="1" fontAlgn="auto" latinLnBrk="0" hangingPunct="1">
                        <a:lnSpc>
                          <a:spcPct val="100000"/>
                        </a:lnSpc>
                        <a:spcBef>
                          <a:spcPts val="0"/>
                        </a:spcBef>
                        <a:spcAft>
                          <a:spcPts val="0"/>
                        </a:spcAft>
                        <a:buClrTx/>
                        <a:buSzTx/>
                        <a:buFontTx/>
                        <a:buNone/>
                        <a:tabLst/>
                        <a:defRPr/>
                      </a:pPr>
                      <a:r>
                        <a:rPr kumimoji="1" lang="ja-JP" altLang="en-US"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57127" rtl="0" eaLnBrk="1" fontAlgn="auto" latinLnBrk="0" hangingPunct="1">
                        <a:lnSpc>
                          <a:spcPct val="100000"/>
                        </a:lnSpc>
                        <a:spcBef>
                          <a:spcPts val="0"/>
                        </a:spcBef>
                        <a:spcAft>
                          <a:spcPts val="0"/>
                        </a:spcAft>
                        <a:buClrTx/>
                        <a:buSzTx/>
                        <a:buFontTx/>
                        <a:buNone/>
                        <a:tabLst/>
                        <a:defRPr/>
                      </a:pPr>
                      <a:r>
                        <a:rPr lang="ja-JP" altLang="en-US"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労働者に対する、待遇に関する説明義務の強化</a:t>
                      </a:r>
                      <a:endParaRPr lang="en-US" altLang="ja-JP"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49846" marB="12462"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endParaRPr kumimoji="1"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2344523"/>
                  </a:ext>
                </a:extLst>
              </a:tr>
              <a:tr h="604374">
                <a:tc>
                  <a:txBody>
                    <a:bodyPr/>
                    <a:lstStyle/>
                    <a:p>
                      <a:pPr marL="0" marR="0" indent="0" algn="r" defTabSz="957127" rtl="0" eaLnBrk="1" fontAlgn="auto" latinLnBrk="0" hangingPunct="1">
                        <a:lnSpc>
                          <a:spcPct val="100000"/>
                        </a:lnSpc>
                        <a:spcBef>
                          <a:spcPts val="0"/>
                        </a:spcBef>
                        <a:spcAft>
                          <a:spcPts val="0"/>
                        </a:spcAft>
                        <a:buClrTx/>
                        <a:buSzTx/>
                        <a:buFontTx/>
                        <a:buNone/>
                        <a:tabLst/>
                        <a:defRPr/>
                      </a:pPr>
                      <a:r>
                        <a:rPr kumimoji="1" lang="ja-JP" altLang="en-US"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pPr>
                      <a:r>
                        <a:rPr lang="ja-JP" altLang="en-US"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行政による事業主への助言・指導等や裁判外紛争解決手続</a:t>
                      </a:r>
                      <a:r>
                        <a:rPr lang="en-US" altLang="ja-JP"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行政ＡＤＲ</a:t>
                      </a:r>
                      <a:r>
                        <a:rPr lang="en-US" altLang="ja-JP"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の規定の整備</a:t>
                      </a:r>
                      <a:endParaRPr lang="en-US" altLang="ja-JP" sz="1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endParaRPr kumimoji="1"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2702">
                <a:tc>
                  <a:txBody>
                    <a:bodyPr/>
                    <a:lstStyle/>
                    <a:p>
                      <a:pPr marL="0" marR="0" indent="0" algn="dist" defTabSz="957127" rtl="0" eaLnBrk="1" fontAlgn="auto" latinLnBrk="0" hangingPunct="1">
                        <a:lnSpc>
                          <a:spcPct val="100000"/>
                        </a:lnSpc>
                        <a:spcBef>
                          <a:spcPts val="0"/>
                        </a:spcBef>
                        <a:spcAft>
                          <a:spcPts val="0"/>
                        </a:spcAft>
                        <a:buClrTx/>
                        <a:buSzTx/>
                        <a:buFontTx/>
                        <a:buNone/>
                        <a:tabLst/>
                        <a:defRPr/>
                      </a:pP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57127" rtl="0" eaLnBrk="1" fontAlgn="auto" latinLnBrk="0" hangingPunct="1">
                        <a:lnSpc>
                          <a:spcPct val="100000"/>
                        </a:lnSpc>
                        <a:spcBef>
                          <a:spcPts val="0"/>
                        </a:spcBef>
                        <a:spcAft>
                          <a:spcPts val="0"/>
                        </a:spcAft>
                        <a:buClrTx/>
                        <a:buSzTx/>
                        <a:buFontTx/>
                        <a:buNone/>
                        <a:tabLst/>
                        <a:defRPr/>
                      </a:pPr>
                      <a:endPar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49846" marB="12462"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endParaRPr kumimoji="1"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39554117"/>
                  </a:ext>
                </a:extLst>
              </a:tr>
              <a:tr h="483767">
                <a:tc>
                  <a:txBody>
                    <a:bodyPr/>
                    <a:lstStyle/>
                    <a:p>
                      <a:endParaRPr lang="ja-JP" altLang="en-US"/>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ja-JP" altLang="en-US" dirty="0"/>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endParaRPr kumimoji="1"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57127" rtl="0" eaLnBrk="1" fontAlgn="auto" latinLnBrk="0" hangingPunct="1">
                        <a:lnSpc>
                          <a:spcPct val="100000"/>
                        </a:lnSpc>
                        <a:spcBef>
                          <a:spcPts val="0"/>
                        </a:spcBef>
                        <a:spcAft>
                          <a:spcPts val="0"/>
                        </a:spcAft>
                        <a:buClrTx/>
                        <a:buSzTx/>
                        <a:buFontTx/>
                        <a:buNone/>
                        <a:tabLst/>
                        <a:defRPr/>
                      </a:pPr>
                      <a:endParaRPr kumimoji="1"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49846" marB="1246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26" name="角丸四角形 25"/>
          <p:cNvSpPr/>
          <p:nvPr/>
        </p:nvSpPr>
        <p:spPr>
          <a:xfrm>
            <a:off x="775252" y="1143668"/>
            <a:ext cx="1805989" cy="400230"/>
          </a:xfrm>
          <a:prstGeom prst="roundRect">
            <a:avLst>
              <a:gd name="adj" fmla="val 50000"/>
            </a:avLst>
          </a:prstGeom>
          <a:noFill/>
          <a:ln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24923" tIns="0" rIns="24923" bIns="0" rtlCol="0" anchor="ctr"/>
          <a:lstStyle/>
          <a:p>
            <a:pPr algn="ctr"/>
            <a:r>
              <a:rPr lang="ja-JP" altLang="en-US"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趣　旨</a:t>
            </a:r>
            <a:endParaRPr lang="ja-JP" altLang="en-US" b="1"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775251" y="2774177"/>
            <a:ext cx="1805990" cy="400230"/>
          </a:xfrm>
          <a:prstGeom prst="roundRect">
            <a:avLst>
              <a:gd name="adj" fmla="val 50000"/>
            </a:avLst>
          </a:prstGeom>
          <a:noFill/>
          <a:ln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24923" tIns="0" rIns="24923" bIns="0" rtlCol="0" anchor="ctr"/>
          <a:lstStyle/>
          <a:p>
            <a:pPr algn="ctr"/>
            <a:r>
              <a:rPr lang="ja-JP" altLang="en-US"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内　容</a:t>
            </a:r>
            <a:endParaRPr lang="ja-JP" altLang="en-US" b="1"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1383924" y="1552589"/>
            <a:ext cx="10289754" cy="1169551"/>
          </a:xfrm>
          <a:prstGeom prst="rect">
            <a:avLst/>
          </a:prstGeom>
        </p:spPr>
        <p:txBody>
          <a:bodyPr wrap="square">
            <a:spAutoFit/>
          </a:bodyPr>
          <a:lstStyle/>
          <a:p>
            <a:pPr>
              <a:lnSpc>
                <a:spcPts val="2800"/>
              </a:lnSpc>
              <a:tabLst>
                <a:tab pos="250578" algn="l"/>
              </a:tabLst>
            </a:pPr>
            <a:r>
              <a:rPr lang="ja-JP" altLang="en-US"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同一</a:t>
            </a:r>
            <a:r>
              <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企業内における正社員と非正規雇用労働者との間の不合理な待遇の差をなくし、</a:t>
            </a:r>
          </a:p>
          <a:p>
            <a:pPr>
              <a:lnSpc>
                <a:spcPts val="2800"/>
              </a:lnSpc>
              <a:tabLst>
                <a:tab pos="250578" algn="l"/>
              </a:tabLst>
            </a:pPr>
            <a:r>
              <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どの</a:t>
            </a:r>
            <a:r>
              <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ような雇用形態を選択しても待遇に納得して働き続けられるようにすることで、</a:t>
            </a:r>
            <a:endParaRPr lang="en-US" altLang="ja-JP"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800"/>
              </a:lnSpc>
              <a:tabLst>
                <a:tab pos="250578" algn="l"/>
              </a:tabLst>
            </a:pPr>
            <a:r>
              <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多用</a:t>
            </a:r>
            <a:r>
              <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で柔軟な働き方を「</a:t>
            </a:r>
            <a:r>
              <a:rPr lang="ja-JP" altLang="en-US" sz="2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選択」できます。</a:t>
            </a:r>
            <a:endPar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775252" y="5588499"/>
            <a:ext cx="1805989" cy="390246"/>
          </a:xfrm>
          <a:prstGeom prst="roundRect">
            <a:avLst>
              <a:gd name="adj" fmla="val 50000"/>
            </a:avLst>
          </a:prstGeom>
          <a:noFill/>
          <a:ln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24923" tIns="0" rIns="24923" bIns="0" rtlCol="0" anchor="ctr"/>
          <a:lstStyle/>
          <a:p>
            <a:pPr algn="ctr"/>
            <a:r>
              <a:rPr lang="ja-JP" altLang="en-US"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施行期日</a:t>
            </a:r>
          </a:p>
        </p:txBody>
      </p:sp>
      <p:sp>
        <p:nvSpPr>
          <p:cNvPr id="13" name="正方形/長方形 12"/>
          <p:cNvSpPr/>
          <p:nvPr/>
        </p:nvSpPr>
        <p:spPr>
          <a:xfrm>
            <a:off x="815455" y="6065761"/>
            <a:ext cx="5581424" cy="310341"/>
          </a:xfrm>
          <a:prstGeom prst="rect">
            <a:avLst/>
          </a:prstGeom>
        </p:spPr>
        <p:txBody>
          <a:bodyPr wrap="square">
            <a:spAutoFit/>
          </a:bodyPr>
          <a:lstStyle/>
          <a:p>
            <a:pPr>
              <a:lnSpc>
                <a:spcPts val="1662"/>
              </a:lnSpc>
              <a:tabLst>
                <a:tab pos="250578" algn="l"/>
              </a:tabLst>
            </a:pPr>
            <a:r>
              <a:rPr lang="en-US" altLang="ja-JP"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年４月</a:t>
            </a:r>
            <a:r>
              <a:rPr lang="en-US" altLang="ja-JP"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中</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小企業の</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適用</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は  </a:t>
            </a:r>
            <a:r>
              <a:rPr lang="en-US" altLang="ja-JP"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2021</a:t>
            </a:r>
            <a:r>
              <a:rPr lang="ja-JP" altLang="en-US"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年４月</a:t>
            </a:r>
            <a:r>
              <a:rPr lang="en-US" altLang="ja-JP"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ライド番号プレースホルダー 3"/>
          <p:cNvSpPr txBox="1">
            <a:spLocks/>
          </p:cNvSpPr>
          <p:nvPr/>
        </p:nvSpPr>
        <p:spPr>
          <a:xfrm>
            <a:off x="10416480" y="6453336"/>
            <a:ext cx="648072" cy="434444"/>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en-US" altLang="ja-JP" sz="1400" b="1" dirty="0">
              <a:solidFill>
                <a:srgbClr val="000000"/>
              </a:solidFill>
              <a:latin typeface="ＭＳ Ｐゴシック" panose="020B0600070205080204" pitchFamily="50" charset="-128"/>
              <a:ea typeface="ＭＳ Ｐゴシック" panose="020B0600070205080204" pitchFamily="50" charset="-128"/>
            </a:endParaRPr>
          </a:p>
        </p:txBody>
      </p:sp>
      <p:sp>
        <p:nvSpPr>
          <p:cNvPr id="2" name="スライド番号プレースホルダー 1"/>
          <p:cNvSpPr>
            <a:spLocks noGrp="1"/>
          </p:cNvSpPr>
          <p:nvPr>
            <p:ph type="sldNum" sz="quarter" idx="12"/>
          </p:nvPr>
        </p:nvSpPr>
        <p:spPr/>
        <p:txBody>
          <a:bodyPr/>
          <a:lstStyle/>
          <a:p>
            <a:fld id="{C8FB2FFD-27EB-4670-A0D8-065E5E50C8DC}" type="slidenum">
              <a:rPr kumimoji="1" lang="ja-JP" altLang="en-US" smtClean="0"/>
              <a:t>1</a:t>
            </a:fld>
            <a:endParaRPr kumimoji="1" lang="ja-JP" altLang="en-US" dirty="0"/>
          </a:p>
        </p:txBody>
      </p:sp>
      <p:sp>
        <p:nvSpPr>
          <p:cNvPr id="14" name="テキスト ボックス 2"/>
          <p:cNvSpPr txBox="1">
            <a:spLocks noChangeArrowheads="1"/>
          </p:cNvSpPr>
          <p:nvPr/>
        </p:nvSpPr>
        <p:spPr bwMode="auto">
          <a:xfrm>
            <a:off x="6557554" y="2984961"/>
            <a:ext cx="5087605" cy="3533312"/>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ja-JP" sz="900" b="1" kern="100" dirty="0">
                <a:solidFill>
                  <a:srgbClr val="FFFFFF"/>
                </a:solidFill>
                <a:effectLst/>
                <a:latin typeface="Century" panose="02040604050505020304" pitchFamily="18" charset="0"/>
                <a:ea typeface="Meiryo UI" panose="020B0604030504040204" pitchFamily="50" charset="-128"/>
                <a:cs typeface="Meiryo UI" panose="020B0604030504040204" pitchFamily="50" charset="-128"/>
              </a:rPr>
              <a:t>具体的な労務管理の手法に関する</a:t>
            </a:r>
            <a:r>
              <a:rPr lang="ja-JP" sz="900" b="1" kern="100" dirty="0" smtClean="0">
                <a:solidFill>
                  <a:srgbClr val="FFFFFF"/>
                </a:solidFill>
                <a:effectLst/>
                <a:latin typeface="Century" panose="02040604050505020304" pitchFamily="18" charset="0"/>
                <a:ea typeface="Meiryo UI" panose="020B0604030504040204" pitchFamily="50" charset="-128"/>
                <a:cs typeface="Meiryo UI" panose="020B0604030504040204" pitchFamily="50" charset="-128"/>
              </a:rPr>
              <a:t>お問</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200"/>
              </a:lnSpc>
              <a:spcAft>
                <a:spcPts val="0"/>
              </a:spcAft>
            </a:pPr>
            <a:endParaRPr lang="en-US" altLang="ja-JP" sz="1000" kern="100" dirty="0" smtClean="0">
              <a:effectLst/>
              <a:latin typeface="Century" panose="02040604050505020304" pitchFamily="18" charset="0"/>
              <a:ea typeface="Meiryo UI" panose="020B0604030504040204" pitchFamily="50" charset="-128"/>
              <a:cs typeface="Meiryo UI" panose="020B0604030504040204" pitchFamily="50" charset="-128"/>
            </a:endParaRPr>
          </a:p>
          <a:p>
            <a:pPr algn="just">
              <a:lnSpc>
                <a:spcPts val="2000"/>
              </a:lnSpc>
              <a:spcAft>
                <a:spcPts val="0"/>
              </a:spcAft>
            </a:pPr>
            <a:r>
              <a:rPr lang="ja-JP" sz="1400" kern="100" dirty="0" smtClean="0">
                <a:effectLst/>
                <a:latin typeface="Century" panose="02040604050505020304" pitchFamily="18" charset="0"/>
                <a:ea typeface="Meiryo UI" panose="020B0604030504040204" pitchFamily="50" charset="-128"/>
                <a:cs typeface="Meiryo UI" panose="020B0604030504040204" pitchFamily="50" charset="-128"/>
              </a:rPr>
              <a:t>働き方</a:t>
            </a:r>
            <a:r>
              <a:rPr lang="ja-JP" sz="1400" kern="100" dirty="0">
                <a:effectLst/>
                <a:latin typeface="Century" panose="02040604050505020304" pitchFamily="18" charset="0"/>
                <a:ea typeface="Meiryo UI" panose="020B0604030504040204" pitchFamily="50" charset="-128"/>
                <a:cs typeface="Meiryo UI" panose="020B0604030504040204" pitchFamily="50" charset="-128"/>
              </a:rPr>
              <a:t>改革関連法に関する相談のほか、労働時間管理のノウハウや賃金制度等の見直し、助成金の活用など、労務管理に関する課題について、専門家が無料で相談に応じます</a:t>
            </a:r>
            <a:r>
              <a:rPr lang="ja-JP" sz="1400" kern="100" dirty="0" smtClean="0">
                <a:effectLst/>
                <a:latin typeface="Century" panose="02040604050505020304" pitchFamily="18" charset="0"/>
                <a:ea typeface="Meiryo UI" panose="020B0604030504040204" pitchFamily="50" charset="-128"/>
                <a:cs typeface="Meiryo UI" panose="020B0604030504040204" pitchFamily="50" charset="-128"/>
              </a:rPr>
              <a:t>。</a:t>
            </a:r>
            <a:endParaRPr lang="en-US" altLang="ja-JP" sz="1400" kern="100" dirty="0" smtClean="0">
              <a:effectLst/>
              <a:latin typeface="Century" panose="02040604050505020304" pitchFamily="18" charset="0"/>
              <a:ea typeface="Meiryo UI" panose="020B0604030504040204" pitchFamily="50" charset="-128"/>
              <a:cs typeface="Meiryo UI" panose="020B0604030504040204" pitchFamily="50" charset="-128"/>
            </a:endParaRPr>
          </a:p>
          <a:p>
            <a:pPr algn="just">
              <a:lnSpc>
                <a:spcPts val="1600"/>
              </a:lnSpc>
              <a:spcAft>
                <a:spcPts val="0"/>
              </a:spcAft>
            </a:pP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14300" algn="just">
              <a:lnSpc>
                <a:spcPts val="1600"/>
              </a:lnSpc>
            </a:pPr>
            <a:r>
              <a:rPr lang="ja-JP" sz="1400" b="1" kern="100" dirty="0">
                <a:effectLst/>
                <a:latin typeface="Century" panose="02040604050505020304" pitchFamily="18" charset="0"/>
                <a:ea typeface="Meiryo UI" panose="020B0604030504040204" pitchFamily="50" charset="-128"/>
                <a:cs typeface="Meiryo UI" panose="020B0604030504040204" pitchFamily="50" charset="-128"/>
              </a:rPr>
              <a:t>徳島働き方改革推進支援</a:t>
            </a:r>
            <a:r>
              <a:rPr lang="ja-JP" sz="1400" b="1" kern="100" dirty="0" smtClean="0">
                <a:effectLst/>
                <a:latin typeface="Century" panose="02040604050505020304" pitchFamily="18" charset="0"/>
                <a:ea typeface="Meiryo UI" panose="020B0604030504040204" pitchFamily="50" charset="-128"/>
                <a:cs typeface="Meiryo UI" panose="020B0604030504040204" pitchFamily="50" charset="-128"/>
              </a:rPr>
              <a:t>センター</a:t>
            </a:r>
            <a:r>
              <a:rPr lang="en-US" altLang="ja-JP" sz="1400" b="1" kern="100" dirty="0" smtClean="0">
                <a:effectLst/>
                <a:latin typeface="Century" panose="02040604050505020304" pitchFamily="18" charset="0"/>
                <a:ea typeface="Meiryo UI" panose="020B0604030504040204" pitchFamily="50" charset="-128"/>
                <a:cs typeface="Meiryo UI" panose="020B0604030504040204" pitchFamily="50" charset="-128"/>
              </a:rPr>
              <a:t>       </a:t>
            </a:r>
            <a:r>
              <a:rPr lang="ja-JP" altLang="en-US" sz="1400" b="1" kern="100" dirty="0" smtClean="0">
                <a:effectLst/>
                <a:latin typeface="Century" panose="02040604050505020304" pitchFamily="18" charset="0"/>
                <a:ea typeface="Meiryo UI" panose="020B0604030504040204" pitchFamily="50" charset="-128"/>
                <a:cs typeface="Meiryo UI" panose="020B0604030504040204" pitchFamily="50" charset="-128"/>
              </a:rPr>
              <a:t>　 </a:t>
            </a:r>
            <a:r>
              <a:rPr lang="en-US" altLang="ja-JP" sz="1400" b="1" kern="100" dirty="0" smtClean="0">
                <a:solidFill>
                  <a:srgbClr val="FF0000"/>
                </a:solidFill>
                <a:latin typeface="Meiryo UI" panose="020B0604030504040204" pitchFamily="50" charset="-128"/>
                <a:ea typeface="ＭＳ 明朝" panose="02020609040205080304" pitchFamily="17" charset="-128"/>
                <a:cs typeface="Meiryo UI" panose="020B0604030504040204" pitchFamily="50" charset="-128"/>
              </a:rPr>
              <a:t>Tel:0120-967-951</a:t>
            </a:r>
            <a:endParaRPr lang="ja-JP" altLang="ja-JP" sz="1400" b="1" kern="100" dirty="0">
              <a:latin typeface="Century" panose="02040604050505020304" pitchFamily="18" charset="0"/>
              <a:ea typeface="ＭＳ 明朝" panose="02020609040205080304" pitchFamily="17" charset="-128"/>
              <a:cs typeface="Times New Roman" panose="02020603050405020304" pitchFamily="18" charset="0"/>
            </a:endParaRPr>
          </a:p>
          <a:p>
            <a:pPr indent="114300" algn="just">
              <a:lnSpc>
                <a:spcPts val="1700"/>
              </a:lnSpc>
              <a:spcAft>
                <a:spcPts val="0"/>
              </a:spcAft>
            </a:pPr>
            <a:endParaRPr lang="en-US" altLang="ja-JP" sz="1400" b="1" kern="100" dirty="0" smtClean="0">
              <a:effectLst/>
              <a:latin typeface="Century" panose="02040604050505020304" pitchFamily="18" charset="0"/>
              <a:ea typeface="Meiryo UI" panose="020B0604030504040204" pitchFamily="50" charset="-128"/>
              <a:cs typeface="Meiryo UI" panose="020B0604030504040204" pitchFamily="50" charset="-128"/>
            </a:endParaRPr>
          </a:p>
          <a:p>
            <a:pPr indent="114300" algn="just">
              <a:lnSpc>
                <a:spcPts val="1700"/>
              </a:lnSpc>
              <a:spcAft>
                <a:spcPts val="0"/>
              </a:spcAft>
            </a:pPr>
            <a:r>
              <a:rPr lang="ja-JP" altLang="en-US" sz="1400" b="1" kern="100" dirty="0" smtClean="0">
                <a:latin typeface="Century" panose="02040604050505020304" pitchFamily="18" charset="0"/>
                <a:ea typeface="Meiryo UI" panose="020B0604030504040204" pitchFamily="50" charset="-128"/>
                <a:cs typeface="Meiryo UI" panose="020B0604030504040204" pitchFamily="50" charset="-128"/>
              </a:rPr>
              <a:t>　</a:t>
            </a:r>
            <a:r>
              <a:rPr lang="ja-JP" sz="1400" b="1" kern="100" dirty="0" smtClean="0">
                <a:effectLst/>
                <a:latin typeface="Century" panose="02040604050505020304" pitchFamily="18" charset="0"/>
                <a:ea typeface="Meiryo UI" panose="020B0604030504040204" pitchFamily="50" charset="-128"/>
                <a:cs typeface="Meiryo UI" panose="020B0604030504040204" pitchFamily="50" charset="-128"/>
              </a:rPr>
              <a:t> </a:t>
            </a:r>
            <a:r>
              <a:rPr lang="ja-JP" altLang="en-US" sz="1400" b="1" kern="100" dirty="0" smtClean="0">
                <a:effectLst/>
                <a:latin typeface="Century" panose="02040604050505020304" pitchFamily="18" charset="0"/>
                <a:ea typeface="Meiryo UI" panose="020B0604030504040204" pitchFamily="50" charset="-128"/>
                <a:cs typeface="Meiryo UI" panose="020B0604030504040204" pitchFamily="50" charset="-128"/>
              </a:rPr>
              <a:t>　　　　　　　　　　　　　　　　　　</a:t>
            </a:r>
            <a:r>
              <a:rPr lang="ja-JP" sz="1400" b="1" kern="100" dirty="0" smtClean="0">
                <a:solidFill>
                  <a:srgbClr val="FFFFFF"/>
                </a:solidFill>
                <a:effectLst/>
                <a:latin typeface="Century" panose="02040604050505020304" pitchFamily="18" charset="0"/>
                <a:ea typeface="Meiryo UI" panose="020B0604030504040204" pitchFamily="50" charset="-128"/>
                <a:cs typeface="Meiryo UI" panose="020B0604030504040204" pitchFamily="50" charset="-128"/>
              </a:rPr>
              <a:t>時間外</a:t>
            </a:r>
            <a:r>
              <a:rPr lang="ja-JP" sz="1400" b="1" kern="100" dirty="0">
                <a:solidFill>
                  <a:srgbClr val="FFFFFF"/>
                </a:solidFill>
                <a:effectLst/>
                <a:latin typeface="Century" panose="02040604050505020304" pitchFamily="18" charset="0"/>
                <a:ea typeface="Meiryo UI" panose="020B0604030504040204" pitchFamily="50" charset="-128"/>
                <a:cs typeface="Meiryo UI" panose="020B0604030504040204" pitchFamily="50" charset="-128"/>
              </a:rPr>
              <a:t>労働の上限規制や年次有給休暇など労働基準法、労働安全衛生法の改正に関するお問い合わせ</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2100"/>
              </a:lnSpc>
              <a:spcAft>
                <a:spcPts val="0"/>
              </a:spcAft>
            </a:pPr>
            <a:r>
              <a:rPr lang="ja-JP" sz="1400" kern="100" dirty="0" smtClean="0">
                <a:effectLst/>
                <a:latin typeface="Century" panose="02040604050505020304" pitchFamily="18" charset="0"/>
                <a:ea typeface="Meiryo UI" panose="020B0604030504040204" pitchFamily="50" charset="-128"/>
                <a:cs typeface="Meiryo UI" panose="020B0604030504040204" pitchFamily="50" charset="-128"/>
              </a:rPr>
              <a:t>【</a:t>
            </a:r>
            <a:r>
              <a:rPr lang="ja-JP" sz="1400" kern="100" dirty="0">
                <a:effectLst/>
                <a:latin typeface="Century" panose="02040604050505020304" pitchFamily="18" charset="0"/>
                <a:ea typeface="Meiryo UI" panose="020B0604030504040204" pitchFamily="50" charset="-128"/>
                <a:cs typeface="Meiryo UI" panose="020B0604030504040204" pitchFamily="50" charset="-128"/>
              </a:rPr>
              <a:t>パートタイム労働者、有期雇用労働者関係】</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14300" algn="just">
              <a:lnSpc>
                <a:spcPts val="2100"/>
              </a:lnSpc>
              <a:spcAft>
                <a:spcPts val="0"/>
              </a:spcAft>
            </a:pPr>
            <a:r>
              <a:rPr lang="ja-JP" sz="1400" b="1" kern="100" dirty="0">
                <a:effectLst/>
                <a:latin typeface="Century" panose="02040604050505020304" pitchFamily="18" charset="0"/>
                <a:ea typeface="Meiryo UI" panose="020B0604030504040204" pitchFamily="50" charset="-128"/>
                <a:cs typeface="Meiryo UI" panose="020B0604030504040204" pitchFamily="50" charset="-128"/>
              </a:rPr>
              <a:t>徳島労働局雇用環境・</a:t>
            </a:r>
            <a:r>
              <a:rPr lang="ja-JP" sz="1400" b="1" kern="100" dirty="0" smtClean="0">
                <a:effectLst/>
                <a:latin typeface="Century" panose="02040604050505020304" pitchFamily="18" charset="0"/>
                <a:ea typeface="Meiryo UI" panose="020B0604030504040204" pitchFamily="50" charset="-128"/>
                <a:cs typeface="Meiryo UI" panose="020B0604030504040204" pitchFamily="50" charset="-128"/>
              </a:rPr>
              <a:t>均等室</a:t>
            </a:r>
            <a:r>
              <a:rPr lang="ja-JP" altLang="en-US" sz="1400" b="1" kern="100" dirty="0" smtClean="0">
                <a:effectLst/>
                <a:latin typeface="Century" panose="02040604050505020304" pitchFamily="18" charset="0"/>
                <a:ea typeface="Meiryo UI" panose="020B0604030504040204" pitchFamily="50" charset="-128"/>
                <a:cs typeface="Meiryo UI" panose="020B0604030504040204" pitchFamily="50" charset="-128"/>
              </a:rPr>
              <a:t>　　        　 </a:t>
            </a:r>
            <a:r>
              <a:rPr lang="en-US" sz="1400" b="1" kern="100" dirty="0" smtClean="0">
                <a:solidFill>
                  <a:srgbClr val="FF0000"/>
                </a:solidFill>
                <a:effectLst/>
                <a:latin typeface="Meiryo UI" panose="020B0604030504040204" pitchFamily="50" charset="-128"/>
                <a:ea typeface="ＭＳ 明朝" panose="02020609040205080304" pitchFamily="17" charset="-128"/>
                <a:cs typeface="Meiryo UI" panose="020B0604030504040204" pitchFamily="50" charset="-128"/>
              </a:rPr>
              <a:t>Tel:088-652-2718</a:t>
            </a:r>
            <a:endParaRPr lang="ja-JP" sz="1400" b="1"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2100"/>
              </a:lnSpc>
              <a:spcAft>
                <a:spcPts val="0"/>
              </a:spcAft>
            </a:pPr>
            <a:r>
              <a:rPr lang="ja-JP" sz="1400" kern="100" dirty="0" smtClean="0">
                <a:effectLst/>
                <a:latin typeface="Century" panose="02040604050505020304" pitchFamily="18" charset="0"/>
                <a:ea typeface="Meiryo UI" panose="020B0604030504040204" pitchFamily="50" charset="-128"/>
                <a:cs typeface="Meiryo UI" panose="020B0604030504040204" pitchFamily="50" charset="-128"/>
              </a:rPr>
              <a:t>【</a:t>
            </a:r>
            <a:r>
              <a:rPr lang="ja-JP" sz="1400" kern="100" dirty="0">
                <a:effectLst/>
                <a:latin typeface="Century" panose="02040604050505020304" pitchFamily="18" charset="0"/>
                <a:ea typeface="Meiryo UI" panose="020B0604030504040204" pitchFamily="50" charset="-128"/>
                <a:cs typeface="Meiryo UI" panose="020B0604030504040204" pitchFamily="50" charset="-128"/>
              </a:rPr>
              <a:t>派遣労働者関係】</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02870" algn="just">
              <a:lnSpc>
                <a:spcPts val="2100"/>
              </a:lnSpc>
            </a:pPr>
            <a:r>
              <a:rPr lang="ja-JP" sz="1400" b="1" kern="100" dirty="0">
                <a:effectLst/>
                <a:latin typeface="Century" panose="02040604050505020304" pitchFamily="18" charset="0"/>
                <a:ea typeface="Meiryo UI" panose="020B0604030504040204" pitchFamily="50" charset="-128"/>
                <a:cs typeface="Meiryo UI" panose="020B0604030504040204" pitchFamily="50" charset="-128"/>
              </a:rPr>
              <a:t>徳島労働局職業安定部需給調整</a:t>
            </a:r>
            <a:r>
              <a:rPr lang="ja-JP" sz="1400" b="1" kern="100" dirty="0" smtClean="0">
                <a:effectLst/>
                <a:latin typeface="Century" panose="02040604050505020304" pitchFamily="18" charset="0"/>
                <a:ea typeface="Meiryo UI" panose="020B0604030504040204" pitchFamily="50" charset="-128"/>
                <a:cs typeface="Meiryo UI" panose="020B0604030504040204" pitchFamily="50" charset="-128"/>
              </a:rPr>
              <a:t>事業室</a:t>
            </a:r>
            <a:r>
              <a:rPr lang="en-US" altLang="ja-JP" sz="1400" b="1" kern="100" dirty="0" smtClean="0">
                <a:effectLst/>
                <a:latin typeface="Century" panose="02040604050505020304" pitchFamily="18" charset="0"/>
                <a:ea typeface="Meiryo UI" panose="020B0604030504040204" pitchFamily="50" charset="-128"/>
                <a:cs typeface="Meiryo UI" panose="020B0604030504040204" pitchFamily="50" charset="-128"/>
              </a:rPr>
              <a:t> </a:t>
            </a:r>
            <a:r>
              <a:rPr lang="en-US" altLang="ja-JP" sz="1400" b="1" kern="100" dirty="0" smtClean="0">
                <a:solidFill>
                  <a:srgbClr val="FF0000"/>
                </a:solidFill>
                <a:latin typeface="Meiryo UI" panose="020B0604030504040204" pitchFamily="50" charset="-128"/>
                <a:ea typeface="ＭＳ 明朝" panose="02020609040205080304" pitchFamily="17" charset="-128"/>
                <a:cs typeface="Meiryo UI" panose="020B0604030504040204" pitchFamily="50" charset="-128"/>
              </a:rPr>
              <a:t>Tel:088-611-5386</a:t>
            </a:r>
            <a:endParaRPr lang="ja-JP" altLang="ja-JP" sz="1400" b="1" kern="100" dirty="0">
              <a:latin typeface="Century" panose="02040604050505020304" pitchFamily="18" charset="0"/>
              <a:ea typeface="ＭＳ 明朝" panose="02020609040205080304" pitchFamily="17" charset="-128"/>
              <a:cs typeface="Times New Roman" panose="02020603050405020304" pitchFamily="18" charset="0"/>
            </a:endParaRPr>
          </a:p>
          <a:p>
            <a:pPr indent="102870" algn="just">
              <a:lnSpc>
                <a:spcPts val="1700"/>
              </a:lnSpc>
              <a:spcAft>
                <a:spcPts val="0"/>
              </a:spcAft>
            </a:pPr>
            <a:endParaRPr lang="en-US" altLang="ja-JP" sz="1400" b="1" kern="100" dirty="0" smtClean="0">
              <a:effectLst/>
              <a:latin typeface="Century" panose="02040604050505020304" pitchFamily="18" charset="0"/>
              <a:ea typeface="Meiryo UI" panose="020B0604030504040204" pitchFamily="50" charset="-128"/>
              <a:cs typeface="Meiryo UI" panose="020B0604030504040204" pitchFamily="50" charset="-128"/>
            </a:endParaRPr>
          </a:p>
          <a:p>
            <a:pPr indent="102870" algn="just">
              <a:lnSpc>
                <a:spcPts val="1700"/>
              </a:lnSpc>
              <a:spcAft>
                <a:spcPts val="0"/>
              </a:spcAft>
            </a:pPr>
            <a:r>
              <a:rPr lang="ja-JP" altLang="en-US" sz="1400" b="1" kern="100" dirty="0">
                <a:latin typeface="Century" panose="02040604050505020304" pitchFamily="18" charset="0"/>
                <a:ea typeface="Meiryo UI" panose="020B0604030504040204" pitchFamily="50" charset="-128"/>
                <a:cs typeface="Meiryo UI" panose="020B0604030504040204" pitchFamily="50" charset="-128"/>
              </a:rPr>
              <a:t>　</a:t>
            </a:r>
            <a:r>
              <a:rPr lang="ja-JP" sz="1400" b="1" kern="100" dirty="0" smtClean="0">
                <a:effectLst/>
                <a:latin typeface="Century" panose="02040604050505020304" pitchFamily="18" charset="0"/>
                <a:ea typeface="Meiryo UI" panose="020B0604030504040204" pitchFamily="50" charset="-128"/>
                <a:cs typeface="Meiryo UI" panose="020B0604030504040204" pitchFamily="50" charset="-128"/>
              </a:rPr>
              <a:t> </a:t>
            </a:r>
            <a:r>
              <a:rPr lang="en-US" sz="1400" kern="100" dirty="0">
                <a:effectLst/>
                <a:latin typeface="Meiryo UI" panose="020B0604030504040204" pitchFamily="50" charset="-128"/>
                <a:ea typeface="ＭＳ 明朝" panose="02020609040205080304" pitchFamily="17" charset="-128"/>
                <a:cs typeface="Meiryo UI" panose="020B0604030504040204" pitchFamily="50" charset="-128"/>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 name="テキスト ボックス 14"/>
          <p:cNvSpPr txBox="1"/>
          <p:nvPr/>
        </p:nvSpPr>
        <p:spPr>
          <a:xfrm>
            <a:off x="6557553" y="2751191"/>
            <a:ext cx="5103191" cy="446203"/>
          </a:xfrm>
          <a:prstGeom prst="rect">
            <a:avLst/>
          </a:prstGeom>
          <a:solidFill>
            <a:srgbClr val="92D050"/>
          </a:solidFill>
        </p:spPr>
        <p:txBody>
          <a:bodyPr wrap="square" rtlCol="0" anchor="ctr">
            <a:noAutofit/>
          </a:bodyPr>
          <a:lstStyle/>
          <a:p>
            <a:pPr algn="ct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具体的な労務管理手法に関するお問い合わせ</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6557555" y="4624251"/>
            <a:ext cx="5116124" cy="630797"/>
          </a:xfrm>
          <a:prstGeom prst="rect">
            <a:avLst/>
          </a:prstGeom>
          <a:solidFill>
            <a:srgbClr val="92D050"/>
          </a:solidFill>
        </p:spPr>
        <p:txBody>
          <a:bodyPr wrap="square" rtlCol="0" anchor="ctr">
            <a:noAutofit/>
          </a:bodyPr>
          <a:lstStyle/>
          <a:p>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正規雇用</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労働者と非正規雇用労働者との間の不合理な待遇格差の解消等に関するお</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問い合</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わせ</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6023025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641</TotalTime>
  <Words>624</Words>
  <Application>Microsoft Office PowerPoint</Application>
  <PresentationFormat>ワイド画面</PresentationFormat>
  <Paragraphs>48</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Ｐゴシック</vt:lpstr>
      <vt:lpstr>ＭＳ 明朝</vt:lpstr>
      <vt:lpstr>メイリオ</vt:lpstr>
      <vt:lpstr>游ゴシック</vt:lpstr>
      <vt:lpstr>游ゴシック Light</vt:lpstr>
      <vt:lpstr>Arial</vt:lpstr>
      <vt:lpstr>Century</vt:lpstr>
      <vt:lpstr>Times New Roman</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和泉 光範(izumi-mitsunori.i10)</dc:creator>
  <cp:lastModifiedBy>岡崎 正憲(okazaki-masanoriaa)</cp:lastModifiedBy>
  <cp:revision>64</cp:revision>
  <cp:lastPrinted>2020-10-28T09:46:52Z</cp:lastPrinted>
  <dcterms:created xsi:type="dcterms:W3CDTF">2020-07-29T02:37:20Z</dcterms:created>
  <dcterms:modified xsi:type="dcterms:W3CDTF">2020-11-24T02:26:57Z</dcterms:modified>
</cp:coreProperties>
</file>