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2"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0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66"/>
      </p:cViewPr>
      <p:guideLst/>
    </p:cSldViewPr>
  </p:slideViewPr>
  <p:notesTextViewPr>
    <p:cViewPr>
      <p:scale>
        <a:sx n="1" d="1"/>
        <a:sy n="1" d="1"/>
      </p:scale>
      <p:origin x="0" y="0"/>
    </p:cViewPr>
  </p:notesTextViewPr>
  <p:notesViewPr>
    <p:cSldViewPr snapToGrid="0">
      <p:cViewPr varScale="1">
        <p:scale>
          <a:sx n="60" d="100"/>
          <a:sy n="60"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r>
              <a:rPr kumimoji="1" lang="en-US" altLang="ja-JP"/>
              <a:t>2020/8/6</a:t>
            </a:r>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5E13CAE8-D9CA-4C72-B210-D5A680C76356}" type="slidenum">
              <a:rPr kumimoji="1" lang="ja-JP" altLang="en-US" smtClean="0"/>
              <a:t>‹#›</a:t>
            </a:fld>
            <a:endParaRPr kumimoji="1" lang="ja-JP" altLang="en-US"/>
          </a:p>
        </p:txBody>
      </p:sp>
    </p:spTree>
    <p:extLst>
      <p:ext uri="{BB962C8B-B14F-4D97-AF65-F5344CB8AC3E}">
        <p14:creationId xmlns:p14="http://schemas.microsoft.com/office/powerpoint/2010/main" val="23390706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r>
              <a:rPr kumimoji="1" lang="en-US" altLang="ja-JP"/>
              <a:t>2020/8/6</a:t>
            </a:r>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0371C5E-2655-4C56-9982-6765F95B1593}" type="slidenum">
              <a:rPr kumimoji="1" lang="ja-JP" altLang="en-US" smtClean="0"/>
              <a:t>‹#›</a:t>
            </a:fld>
            <a:endParaRPr kumimoji="1" lang="ja-JP" altLang="en-US"/>
          </a:p>
        </p:txBody>
      </p:sp>
    </p:spTree>
    <p:extLst>
      <p:ext uri="{BB962C8B-B14F-4D97-AF65-F5344CB8AC3E}">
        <p14:creationId xmlns:p14="http://schemas.microsoft.com/office/powerpoint/2010/main" val="2944551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ノート プレースホルダー 3"/>
          <p:cNvSpPr>
            <a:spLocks noGrp="1"/>
          </p:cNvSpPr>
          <p:nvPr>
            <p:ph type="body" sz="quarter" idx="10"/>
          </p:nvPr>
        </p:nvSpPr>
        <p:spPr>
          <a:xfrm>
            <a:off x="673577" y="4748163"/>
            <a:ext cx="5388610" cy="4821139"/>
          </a:xfrm>
        </p:spPr>
        <p:txBody>
          <a:bodyPr/>
          <a:lstStyle/>
          <a:p>
            <a:r>
              <a:rPr kumimoji="1" lang="ja-JP" altLang="en-US" dirty="0" smtClean="0"/>
              <a:t>この</a:t>
            </a:r>
            <a:r>
              <a:rPr kumimoji="1" lang="ja-JP" altLang="en-US" dirty="0"/>
              <a:t>スライドからは、同一労働同一賃金を示したパート有期労働法の概要について説明させていただきます。</a:t>
            </a:r>
            <a:endParaRPr kumimoji="1" lang="en-US" altLang="ja-JP" dirty="0"/>
          </a:p>
          <a:p>
            <a:r>
              <a:rPr kumimoji="1" lang="ja-JP" altLang="en-US" dirty="0" smtClean="0"/>
              <a:t>法改正ですが、まず、正社員より所定時間が短い短時間労働者が法律対象であったのが、有期雇用労働者も対象に加わったことです。契約社員、定年後の嘱託雇用者も考慮する必要になってきます。なお、フルタイムパートで無期契約の労働者は、正社員と同じ扱いとなります。</a:t>
            </a:r>
            <a:endParaRPr kumimoji="1" lang="en-US" altLang="ja-JP" dirty="0" smtClean="0"/>
          </a:p>
          <a:p>
            <a:endParaRPr kumimoji="1" lang="en-US" altLang="ja-JP" dirty="0" smtClean="0"/>
          </a:p>
          <a:p>
            <a:r>
              <a:rPr lang="ja-JP" altLang="en-US" dirty="0" smtClean="0"/>
              <a:t>そして法改正で変わる大きな点ですが、</a:t>
            </a:r>
            <a:endParaRPr lang="en-US" altLang="ja-JP" dirty="0" smtClean="0"/>
          </a:p>
          <a:p>
            <a:r>
              <a:rPr lang="ja-JP" altLang="en-US" dirty="0" smtClean="0"/>
              <a:t>１</a:t>
            </a:r>
            <a:r>
              <a:rPr lang="ja-JP" altLang="en-US" dirty="0"/>
              <a:t>．正規労働者と非正規労働者（短時間労働者、有期労働者、派遣労働者）との間の不合理な待遇差の禁止</a:t>
            </a:r>
            <a:endParaRPr kumimoji="1" lang="en-US" altLang="ja-JP" dirty="0"/>
          </a:p>
          <a:p>
            <a:endParaRPr lang="en-US" altLang="ja-JP" dirty="0"/>
          </a:p>
          <a:p>
            <a:r>
              <a:rPr lang="ja-JP" altLang="en-US" dirty="0"/>
              <a:t>これまででも、正規労働者と有期労働者との不合理な</a:t>
            </a:r>
            <a:r>
              <a:rPr lang="ja-JP" altLang="en-US" dirty="0" smtClean="0"/>
              <a:t>処遇差の禁止を「</a:t>
            </a:r>
            <a:r>
              <a:rPr lang="ja-JP" altLang="en-US" dirty="0"/>
              <a:t>労働契約法２０条</a:t>
            </a:r>
            <a:r>
              <a:rPr lang="ja-JP" altLang="en-US" dirty="0" smtClean="0"/>
              <a:t>」で定めて</a:t>
            </a:r>
            <a:r>
              <a:rPr lang="ja-JP" altLang="en-US" dirty="0"/>
              <a:t>いたのですが、パート有期労働法に統合し</a:t>
            </a:r>
            <a:r>
              <a:rPr lang="ja-JP" altLang="en-US" dirty="0" smtClean="0"/>
              <a:t>、対象が広がりました</a:t>
            </a:r>
            <a:r>
              <a:rPr lang="ja-JP" altLang="en-US" dirty="0"/>
              <a:t>。しかも、これまでは事業所単位というその場所での比較から企業単位に変更され、</a:t>
            </a:r>
            <a:r>
              <a:rPr lang="ja-JP" altLang="en-US" dirty="0" smtClean="0"/>
              <a:t>企業間</a:t>
            </a:r>
            <a:r>
              <a:rPr lang="ja-JP" altLang="en-US" dirty="0"/>
              <a:t>で</a:t>
            </a:r>
            <a:r>
              <a:rPr lang="ja-JP" altLang="en-US" dirty="0" smtClean="0"/>
              <a:t>の正規非正規労働者の比較</a:t>
            </a:r>
            <a:r>
              <a:rPr lang="ja-JP" altLang="en-US" dirty="0"/>
              <a:t>を行うことになりました。</a:t>
            </a:r>
            <a:endParaRPr lang="en-US" altLang="ja-JP" dirty="0"/>
          </a:p>
          <a:p>
            <a:r>
              <a:rPr lang="ja-JP" altLang="en-US" dirty="0" smtClean="0"/>
              <a:t>注意点</a:t>
            </a:r>
            <a:r>
              <a:rPr lang="ja-JP" altLang="en-US" dirty="0"/>
              <a:t>としては無期契約のフルタイム労働者は正規労働者と同じ扱いとなっており、無期フルタイムと非正規労働者の間も比較することになります。</a:t>
            </a:r>
            <a:endParaRPr lang="en-US" altLang="ja-JP" dirty="0"/>
          </a:p>
          <a:p>
            <a:endParaRPr lang="en-US" altLang="ja-JP" dirty="0"/>
          </a:p>
          <a:p>
            <a:r>
              <a:rPr lang="ja-JP" altLang="en-US" dirty="0"/>
              <a:t>２．説明義務</a:t>
            </a:r>
            <a:endParaRPr lang="en-US" altLang="ja-JP" dirty="0"/>
          </a:p>
          <a:p>
            <a:r>
              <a:rPr lang="ja-JP" altLang="en-US" dirty="0" smtClean="0"/>
              <a:t>　非正規</a:t>
            </a:r>
            <a:r>
              <a:rPr lang="ja-JP" altLang="en-US" dirty="0"/>
              <a:t>労働者から待遇に関して説明してぼしい旨の申し立てがあれば、企業は説明に応じなければ法違反ということになりました。</a:t>
            </a:r>
            <a:endParaRPr lang="en-US" altLang="ja-JP" dirty="0"/>
          </a:p>
          <a:p>
            <a:endParaRPr lang="en-US" altLang="ja-JP" dirty="0"/>
          </a:p>
          <a:p>
            <a:r>
              <a:rPr lang="ja-JP" altLang="en-US" dirty="0"/>
              <a:t>３、行政の指導や紛争手続に関する規定が整備されたこと</a:t>
            </a:r>
            <a:endParaRPr lang="en-US" altLang="ja-JP" dirty="0"/>
          </a:p>
          <a:p>
            <a:r>
              <a:rPr lang="ja-JP" altLang="en-US" dirty="0" smtClean="0"/>
              <a:t>　これ</a:t>
            </a:r>
            <a:r>
              <a:rPr lang="ja-JP" altLang="en-US" dirty="0"/>
              <a:t>は後で簡単に紹介します</a:t>
            </a:r>
            <a:r>
              <a:rPr lang="ja-JP" altLang="en-US" dirty="0" smtClean="0"/>
              <a:t>。</a:t>
            </a:r>
            <a:endParaRPr kumimoji="1" lang="ja-JP" altLang="en-US" dirty="0"/>
          </a:p>
        </p:txBody>
      </p:sp>
      <p:sp>
        <p:nvSpPr>
          <p:cNvPr id="5" name="スライド番号プレースホルダー 4"/>
          <p:cNvSpPr>
            <a:spLocks noGrp="1"/>
          </p:cNvSpPr>
          <p:nvPr>
            <p:ph type="sldNum" sz="quarter" idx="12"/>
          </p:nvPr>
        </p:nvSpPr>
        <p:spPr/>
        <p:txBody>
          <a:bodyPr/>
          <a:lstStyle/>
          <a:p>
            <a:fld id="{90371C5E-2655-4C56-9982-6765F95B1593}" type="slidenum">
              <a:rPr kumimoji="1" lang="ja-JP" altLang="en-US" smtClean="0"/>
              <a:t>1</a:t>
            </a:fld>
            <a:endParaRPr kumimoji="1" lang="ja-JP" altLang="en-US"/>
          </a:p>
        </p:txBody>
      </p:sp>
    </p:spTree>
    <p:extLst>
      <p:ext uri="{BB962C8B-B14F-4D97-AF65-F5344CB8AC3E}">
        <p14:creationId xmlns:p14="http://schemas.microsoft.com/office/powerpoint/2010/main" val="312121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7BEAEED-3287-47CD-88A5-F5B6BF274864}"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4056874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B168E1-611C-4553-BE09-55F08E736D6E}"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304359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04D57B-0FC8-47F1-B14A-9D5B122A8EA4}"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56758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297D11-1422-4AE9-86B4-A7628B874824}"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302764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8E80DFE-1CE7-4C4F-BE58-881C70A4D45E}" type="datetime1">
              <a:rPr kumimoji="1" lang="ja-JP" altLang="en-US" smtClean="0"/>
              <a:t>2020/11/24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417820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49BD0A-9C25-4553-8674-FE9097F76CD5}" type="datetime1">
              <a:rPr kumimoji="1" lang="ja-JP" altLang="en-US" smtClean="0"/>
              <a:t>2020/11/24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375009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EB57AF0-797D-4E29-9720-F4A219587A9F}" type="datetime1">
              <a:rPr kumimoji="1" lang="ja-JP" altLang="en-US" smtClean="0"/>
              <a:t>2020/11/24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1943206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D3C58DE-567E-402C-A6C1-BAE002BE49EB}" type="datetime1">
              <a:rPr kumimoji="1" lang="ja-JP" altLang="en-US" smtClean="0"/>
              <a:t>2020/11/24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232392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86EE4A-20F3-4A2C-9B60-008D1EBBAD9F}" type="datetime1">
              <a:rPr kumimoji="1" lang="ja-JP" altLang="en-US" smtClean="0"/>
              <a:t>2020/11/24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1439424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A0AD6-F0B1-437C-B6AC-45B91EBC5F93}" type="datetime1">
              <a:rPr kumimoji="1" lang="ja-JP" altLang="en-US" smtClean="0"/>
              <a:t>2020/11/24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292424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F4E1A20-6C01-4E86-B6BB-5CA48705B215}" type="datetime1">
              <a:rPr kumimoji="1" lang="ja-JP" altLang="en-US" smtClean="0"/>
              <a:t>2020/11/24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337220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BBCFB-C79A-40C1-A7CC-15F14BE4525C}" type="datetime1">
              <a:rPr kumimoji="1" lang="ja-JP" altLang="en-US" smtClean="0"/>
              <a:t>2020/11/24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B2FFD-27EB-4670-A0D8-065E5E50C8DC}" type="slidenum">
              <a:rPr kumimoji="1" lang="ja-JP" altLang="en-US" smtClean="0"/>
              <a:t>‹#›</a:t>
            </a:fld>
            <a:endParaRPr kumimoji="1" lang="ja-JP" altLang="en-US"/>
          </a:p>
        </p:txBody>
      </p:sp>
    </p:spTree>
    <p:extLst>
      <p:ext uri="{BB962C8B-B14F-4D97-AF65-F5344CB8AC3E}">
        <p14:creationId xmlns:p14="http://schemas.microsoft.com/office/powerpoint/2010/main" val="4162768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775252" y="59680"/>
            <a:ext cx="10933043" cy="942315"/>
          </a:xfrm>
          <a:prstGeom prst="rect">
            <a:avLst/>
          </a:prstGeom>
          <a:solidFill>
            <a:srgbClr val="002060"/>
          </a:solidFill>
        </p:spPr>
        <p:txBody>
          <a:bodyPr wrap="square" rtlCol="0" anchor="ctr">
            <a:noAutofit/>
          </a:bodyPr>
          <a:lstStyle/>
          <a:p>
            <a:pPr algn="ctr"/>
            <a:endParaRPr lang="en-US" altLang="ja-JP" sz="1108"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1828799" y="123092"/>
            <a:ext cx="8830491" cy="943848"/>
          </a:xfrm>
          <a:prstGeom prst="rect">
            <a:avLst/>
          </a:prstGeom>
          <a:noFill/>
        </p:spPr>
        <p:txBody>
          <a:bodyPr wrap="square" rtlCol="0" anchor="ctr">
            <a:spAutoFit/>
          </a:bodyPr>
          <a:lstStyle/>
          <a:p>
            <a:pPr algn="ctr"/>
            <a:r>
              <a:rPr lang="ja-JP" altLang="en-US" sz="3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雇用形態に関わらない公正な待遇の</a:t>
            </a:r>
            <a:r>
              <a:rPr lang="ja-JP" altLang="en-US"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確保</a:t>
            </a:r>
            <a:r>
              <a:rPr lang="ja-JP" altLang="en-US" sz="3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415"/>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同一企業内における正規・非正規の間の不合理な待遇差の解消 </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3233212593"/>
              </p:ext>
            </p:extLst>
          </p:nvPr>
        </p:nvGraphicFramePr>
        <p:xfrm>
          <a:off x="775251" y="3371427"/>
          <a:ext cx="5954771" cy="2781987"/>
        </p:xfrm>
        <a:graphic>
          <a:graphicData uri="http://schemas.openxmlformats.org/drawingml/2006/table">
            <a:tbl>
              <a:tblPr firstRow="1" bandRow="1">
                <a:tableStyleId>{5C22544A-7EE6-4342-B048-85BDC9FD1C3A}</a:tableStyleId>
              </a:tblPr>
              <a:tblGrid>
                <a:gridCol w="363613">
                  <a:extLst>
                    <a:ext uri="{9D8B030D-6E8A-4147-A177-3AD203B41FA5}">
                      <a16:colId xmlns:a16="http://schemas.microsoft.com/office/drawing/2014/main" val="20000"/>
                    </a:ext>
                  </a:extLst>
                </a:gridCol>
                <a:gridCol w="5425329">
                  <a:extLst>
                    <a:ext uri="{9D8B030D-6E8A-4147-A177-3AD203B41FA5}">
                      <a16:colId xmlns:a16="http://schemas.microsoft.com/office/drawing/2014/main" val="20001"/>
                    </a:ext>
                  </a:extLst>
                </a:gridCol>
                <a:gridCol w="165829">
                  <a:extLst>
                    <a:ext uri="{9D8B030D-6E8A-4147-A177-3AD203B41FA5}">
                      <a16:colId xmlns:a16="http://schemas.microsoft.com/office/drawing/2014/main" val="20002"/>
                    </a:ext>
                  </a:extLst>
                </a:gridCol>
              </a:tblGrid>
              <a:tr h="333006">
                <a:tc>
                  <a:txBody>
                    <a:bodyPr/>
                    <a:lstStyle/>
                    <a:p>
                      <a:pPr algn="r">
                        <a:lnSpc>
                          <a:spcPct val="100000"/>
                        </a:lnSpc>
                      </a:pPr>
                      <a:r>
                        <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不合理な待遇差の禁止</a:t>
                      </a:r>
                      <a:r>
                        <a:rPr lang="ja-JP" altLang="en-US" sz="1800" b="1"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33006">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１）パートタイム労働者・有期雇用労働者</a:t>
                      </a:r>
                      <a:endPar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33006">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２）派遣労働者</a:t>
                      </a:r>
                      <a:endParaRPr lang="en-US" altLang="ja-JP"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420168"/>
                  </a:ext>
                </a:extLst>
              </a:tr>
              <a:tr h="396459">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労働者に対する、待遇に関する説明義務の強化</a:t>
                      </a:r>
                      <a:endParaRPr lang="en-US" altLang="ja-JP"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2344523"/>
                  </a:ext>
                </a:extLst>
              </a:tr>
              <a:tr h="604374">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r>
                        <a:rPr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行政による事業主への助言・指導等や裁判外紛争解決手続</a:t>
                      </a:r>
                      <a:r>
                        <a:rPr lang="en-US" altLang="ja-JP"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の規定の整備</a:t>
                      </a:r>
                      <a:endParaRPr lang="en-US" altLang="ja-JP" sz="1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2702">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9554117"/>
                  </a:ext>
                </a:extLst>
              </a:tr>
              <a:tr h="483767">
                <a:tc>
                  <a:txBody>
                    <a:bodyPr/>
                    <a:lstStyle/>
                    <a:p>
                      <a:endParaRPr lang="ja-JP" altLang="en-US"/>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ja-JP" altLang="en-US" dirty="0"/>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49846" marB="1246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26" name="角丸四角形 25"/>
          <p:cNvSpPr/>
          <p:nvPr/>
        </p:nvSpPr>
        <p:spPr>
          <a:xfrm>
            <a:off x="775252" y="1143668"/>
            <a:ext cx="1805989" cy="40023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24923" tIns="0" rIns="24923" bIns="0" rtlCol="0" anchor="ctr"/>
          <a:lstStyle/>
          <a:p>
            <a:pPr algn="ctr"/>
            <a:r>
              <a:rPr lang="ja-JP" altLang="en-US"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趣　旨</a:t>
            </a:r>
            <a:endParaRPr lang="ja-JP" altLang="en-US"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775251" y="2774177"/>
            <a:ext cx="1805990" cy="40023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24923" tIns="0" rIns="24923" bIns="0" rtlCol="0" anchor="ctr"/>
          <a:lstStyle/>
          <a:p>
            <a:pPr algn="ctr"/>
            <a:r>
              <a:rPr lang="ja-JP" altLang="en-US" b="1"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内　容</a:t>
            </a:r>
            <a:endParaRPr lang="ja-JP" altLang="en-US"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1383924" y="1552589"/>
            <a:ext cx="10289754" cy="1169551"/>
          </a:xfrm>
          <a:prstGeom prst="rect">
            <a:avLst/>
          </a:prstGeom>
        </p:spPr>
        <p:txBody>
          <a:bodyPr wrap="square">
            <a:spAutoFit/>
          </a:bodyPr>
          <a:lstStyle/>
          <a:p>
            <a:pPr>
              <a:lnSpc>
                <a:spcPts val="2800"/>
              </a:lnSpc>
              <a:tabLst>
                <a:tab pos="250578" algn="l"/>
              </a:tabLst>
            </a:pP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同一</a:t>
            </a: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企業内における正社員と非正規雇用労働者との間の不合理な待遇の差をなくし、</a:t>
            </a:r>
          </a:p>
          <a:p>
            <a:pPr>
              <a:lnSpc>
                <a:spcPts val="2800"/>
              </a:lnSpc>
              <a:tabLst>
                <a:tab pos="250578" algn="l"/>
              </a:tabLst>
            </a:pP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ような雇用形態を選択しても待遇に納得して働き続けられるようにすることで、</a:t>
            </a:r>
            <a:endParaRPr lang="en-US" altLang="ja-JP"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00"/>
              </a:lnSpc>
              <a:tabLst>
                <a:tab pos="250578" algn="l"/>
              </a:tabLst>
            </a:pP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多用</a:t>
            </a: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で柔軟な働き方を「</a:t>
            </a:r>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選択」できます。</a:t>
            </a:r>
            <a:endPar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775252" y="5588499"/>
            <a:ext cx="1805989" cy="390246"/>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24923" tIns="0" rIns="24923" bIns="0" rtlCol="0" anchor="ctr"/>
          <a:lstStyle/>
          <a:p>
            <a:pPr algn="ctr"/>
            <a:r>
              <a:rPr lang="ja-JP" altLang="en-US" b="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施行期日</a:t>
            </a:r>
          </a:p>
        </p:txBody>
      </p:sp>
      <p:sp>
        <p:nvSpPr>
          <p:cNvPr id="13" name="正方形/長方形 12"/>
          <p:cNvSpPr/>
          <p:nvPr/>
        </p:nvSpPr>
        <p:spPr>
          <a:xfrm>
            <a:off x="815455" y="6065761"/>
            <a:ext cx="5581424" cy="310341"/>
          </a:xfrm>
          <a:prstGeom prst="rect">
            <a:avLst/>
          </a:prstGeom>
        </p:spPr>
        <p:txBody>
          <a:bodyPr wrap="square">
            <a:spAutoFit/>
          </a:bodyPr>
          <a:lstStyle/>
          <a:p>
            <a:pPr>
              <a:lnSpc>
                <a:spcPts val="1662"/>
              </a:lnSpc>
              <a:tabLst>
                <a:tab pos="250578" algn="l"/>
              </a:tabLst>
            </a:pP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中</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小企業の</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適用</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は  </a:t>
            </a: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スライド番号プレースホルダー 3"/>
          <p:cNvSpPr txBox="1">
            <a:spLocks/>
          </p:cNvSpPr>
          <p:nvPr/>
        </p:nvSpPr>
        <p:spPr>
          <a:xfrm>
            <a:off x="10416480" y="6453336"/>
            <a:ext cx="648072" cy="4344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en-US" altLang="ja-JP" sz="1400" b="1" dirty="0">
              <a:solidFill>
                <a:srgbClr val="000000"/>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fld id="{C8FB2FFD-27EB-4670-A0D8-065E5E50C8DC}" type="slidenum">
              <a:rPr kumimoji="1" lang="ja-JP" altLang="en-US" smtClean="0"/>
              <a:t>1</a:t>
            </a:fld>
            <a:endParaRPr kumimoji="1" lang="ja-JP" altLang="en-US" dirty="0"/>
          </a:p>
        </p:txBody>
      </p:sp>
      <p:sp>
        <p:nvSpPr>
          <p:cNvPr id="14" name="テキスト ボックス 2"/>
          <p:cNvSpPr txBox="1">
            <a:spLocks noChangeArrowheads="1"/>
          </p:cNvSpPr>
          <p:nvPr/>
        </p:nvSpPr>
        <p:spPr bwMode="auto">
          <a:xfrm>
            <a:off x="6557554" y="2984961"/>
            <a:ext cx="5087605" cy="3533312"/>
          </a:xfrm>
          <a:prstGeom prst="rect">
            <a:avLst/>
          </a:prstGeom>
          <a:noFill/>
          <a:ln w="9525">
            <a:noFill/>
            <a:miter lim="800000"/>
            <a:headEnd/>
            <a:tailEnd/>
          </a:ln>
        </p:spPr>
        <p:txBody>
          <a:bodyPr rot="0" vert="horz" wrap="square" lIns="91440" tIns="45720" rIns="91440" bIns="45720" anchor="t" anchorCtr="0">
            <a:noAutofit/>
          </a:bodyPr>
          <a:lstStyle/>
          <a:p>
            <a:pPr algn="just">
              <a:spcAft>
                <a:spcPts val="0"/>
              </a:spcAft>
            </a:pPr>
            <a:r>
              <a:rPr lang="ja-JP" sz="900" b="1" kern="100" dirty="0">
                <a:solidFill>
                  <a:srgbClr val="FFFFFF"/>
                </a:solidFill>
                <a:effectLst/>
                <a:latin typeface="Century" panose="02040604050505020304" pitchFamily="18" charset="0"/>
                <a:ea typeface="Meiryo UI" panose="020B0604030504040204" pitchFamily="50" charset="-128"/>
                <a:cs typeface="Meiryo UI" panose="020B0604030504040204" pitchFamily="50" charset="-128"/>
              </a:rPr>
              <a:t>具体的な労務管理の手法に関する</a:t>
            </a:r>
            <a:r>
              <a:rPr lang="ja-JP" sz="900" b="1" kern="100" dirty="0" smtClean="0">
                <a:solidFill>
                  <a:srgbClr val="FFFFFF"/>
                </a:solidFill>
                <a:effectLst/>
                <a:latin typeface="Century" panose="02040604050505020304" pitchFamily="18" charset="0"/>
                <a:ea typeface="Meiryo UI" panose="020B0604030504040204" pitchFamily="50" charset="-128"/>
                <a:cs typeface="Meiryo UI" panose="020B0604030504040204" pitchFamily="50" charset="-128"/>
              </a:rPr>
              <a:t>お問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200"/>
              </a:lnSpc>
              <a:spcAft>
                <a:spcPts val="0"/>
              </a:spcAft>
            </a:pPr>
            <a:endParaRPr lang="en-US" altLang="ja-JP" sz="1000" kern="100" dirty="0" smtClean="0">
              <a:effectLst/>
              <a:latin typeface="Century" panose="02040604050505020304" pitchFamily="18" charset="0"/>
              <a:ea typeface="Meiryo UI" panose="020B0604030504040204" pitchFamily="50" charset="-128"/>
              <a:cs typeface="Meiryo UI" panose="020B0604030504040204" pitchFamily="50" charset="-128"/>
            </a:endParaRPr>
          </a:p>
          <a:p>
            <a:pPr algn="just">
              <a:lnSpc>
                <a:spcPts val="2000"/>
              </a:lnSpc>
              <a:spcAft>
                <a:spcPts val="0"/>
              </a:spcAft>
            </a:pPr>
            <a:r>
              <a:rPr lang="ja-JP" sz="1400" kern="100" dirty="0" smtClean="0">
                <a:effectLst/>
                <a:latin typeface="Century" panose="02040604050505020304" pitchFamily="18" charset="0"/>
                <a:ea typeface="Meiryo UI" panose="020B0604030504040204" pitchFamily="50" charset="-128"/>
                <a:cs typeface="Meiryo UI" panose="020B0604030504040204" pitchFamily="50" charset="-128"/>
              </a:rPr>
              <a:t>働き方</a:t>
            </a:r>
            <a:r>
              <a:rPr lang="ja-JP" sz="1400" kern="100" dirty="0">
                <a:effectLst/>
                <a:latin typeface="Century" panose="02040604050505020304" pitchFamily="18" charset="0"/>
                <a:ea typeface="Meiryo UI" panose="020B0604030504040204" pitchFamily="50" charset="-128"/>
                <a:cs typeface="Meiryo UI" panose="020B0604030504040204" pitchFamily="50" charset="-128"/>
              </a:rPr>
              <a:t>改革関連法に関する相談のほか、労働時間管理のノウハウや賃金制度等の見直し、助成金の活用など、労務管理に関する課題について、専門家が無料で相談に応じます</a:t>
            </a:r>
            <a:r>
              <a:rPr lang="ja-JP" sz="1400" kern="100" dirty="0" smtClean="0">
                <a:effectLst/>
                <a:latin typeface="Century" panose="02040604050505020304" pitchFamily="18" charset="0"/>
                <a:ea typeface="Meiryo UI" panose="020B0604030504040204" pitchFamily="50" charset="-128"/>
                <a:cs typeface="Meiryo UI" panose="020B0604030504040204" pitchFamily="50" charset="-128"/>
              </a:rPr>
              <a:t>。</a:t>
            </a:r>
            <a:endParaRPr lang="en-US" altLang="ja-JP" sz="1400" kern="100" dirty="0" smtClean="0">
              <a:effectLst/>
              <a:latin typeface="Century" panose="02040604050505020304" pitchFamily="18" charset="0"/>
              <a:ea typeface="Meiryo UI" panose="020B0604030504040204" pitchFamily="50" charset="-128"/>
              <a:cs typeface="Meiryo UI" panose="020B0604030504040204" pitchFamily="50" charset="-128"/>
            </a:endParaRPr>
          </a:p>
          <a:p>
            <a:pPr algn="just">
              <a:lnSpc>
                <a:spcPts val="1600"/>
              </a:lnSpc>
              <a:spcAft>
                <a:spcPts val="0"/>
              </a:spcAft>
            </a:pP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14300" algn="just">
              <a:lnSpc>
                <a:spcPts val="1600"/>
              </a:lnSpc>
            </a:pPr>
            <a:r>
              <a:rPr lang="ja-JP" sz="1400" b="1" kern="100" dirty="0">
                <a:effectLst/>
                <a:latin typeface="Century" panose="02040604050505020304" pitchFamily="18" charset="0"/>
                <a:ea typeface="Meiryo UI" panose="020B0604030504040204" pitchFamily="50" charset="-128"/>
                <a:cs typeface="Meiryo UI" panose="020B0604030504040204" pitchFamily="50" charset="-128"/>
              </a:rPr>
              <a:t>徳島働き方改革推進支援</a:t>
            </a:r>
            <a:r>
              <a:rPr lang="ja-JP" sz="1400" b="1" kern="100" dirty="0" smtClean="0">
                <a:effectLst/>
                <a:latin typeface="Century" panose="02040604050505020304" pitchFamily="18" charset="0"/>
                <a:ea typeface="Meiryo UI" panose="020B0604030504040204" pitchFamily="50" charset="-128"/>
                <a:cs typeface="Meiryo UI" panose="020B0604030504040204" pitchFamily="50" charset="-128"/>
              </a:rPr>
              <a:t>センター</a:t>
            </a:r>
            <a:r>
              <a:rPr lang="en-US" altLang="ja-JP" sz="1400" b="1" kern="100" dirty="0" smtClean="0">
                <a:effectLst/>
                <a:latin typeface="Century" panose="02040604050505020304" pitchFamily="18" charset="0"/>
                <a:ea typeface="Meiryo UI" panose="020B0604030504040204" pitchFamily="50" charset="-128"/>
                <a:cs typeface="Meiryo UI" panose="020B0604030504040204" pitchFamily="50" charset="-128"/>
              </a:rPr>
              <a:t>       </a:t>
            </a:r>
            <a:r>
              <a:rPr lang="ja-JP" altLang="en-US" sz="1400" b="1" kern="100" dirty="0" smtClean="0">
                <a:effectLst/>
                <a:latin typeface="Century" panose="02040604050505020304" pitchFamily="18" charset="0"/>
                <a:ea typeface="Meiryo UI" panose="020B0604030504040204" pitchFamily="50" charset="-128"/>
                <a:cs typeface="Meiryo UI" panose="020B0604030504040204" pitchFamily="50" charset="-128"/>
              </a:rPr>
              <a:t>　 </a:t>
            </a:r>
            <a:r>
              <a:rPr lang="en-US" altLang="ja-JP" sz="1400" b="1" kern="100" dirty="0" smtClean="0">
                <a:solidFill>
                  <a:srgbClr val="FF0000"/>
                </a:solidFill>
                <a:latin typeface="Meiryo UI" panose="020B0604030504040204" pitchFamily="50" charset="-128"/>
                <a:ea typeface="ＭＳ 明朝" panose="02020609040205080304" pitchFamily="17" charset="-128"/>
                <a:cs typeface="Meiryo UI" panose="020B0604030504040204" pitchFamily="50" charset="-128"/>
              </a:rPr>
              <a:t>Tel:0120-967-951</a:t>
            </a:r>
            <a:endPar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endParaRPr>
          </a:p>
          <a:p>
            <a:pPr indent="114300" algn="just">
              <a:lnSpc>
                <a:spcPts val="1700"/>
              </a:lnSpc>
              <a:spcAft>
                <a:spcPts val="0"/>
              </a:spcAft>
            </a:pPr>
            <a:endParaRPr lang="en-US" altLang="ja-JP" sz="1400" b="1" kern="100" dirty="0" smtClean="0">
              <a:effectLst/>
              <a:latin typeface="Century" panose="02040604050505020304" pitchFamily="18" charset="0"/>
              <a:ea typeface="Meiryo UI" panose="020B0604030504040204" pitchFamily="50" charset="-128"/>
              <a:cs typeface="Meiryo UI" panose="020B0604030504040204" pitchFamily="50" charset="-128"/>
            </a:endParaRPr>
          </a:p>
          <a:p>
            <a:pPr indent="114300" algn="just">
              <a:lnSpc>
                <a:spcPts val="1700"/>
              </a:lnSpc>
              <a:spcAft>
                <a:spcPts val="0"/>
              </a:spcAft>
            </a:pPr>
            <a:r>
              <a:rPr lang="ja-JP" altLang="en-US" sz="1400" b="1" kern="100" dirty="0" smtClean="0">
                <a:latin typeface="Century" panose="02040604050505020304" pitchFamily="18" charset="0"/>
                <a:ea typeface="Meiryo UI" panose="020B0604030504040204" pitchFamily="50" charset="-128"/>
                <a:cs typeface="Meiryo UI" panose="020B0604030504040204" pitchFamily="50" charset="-128"/>
              </a:rPr>
              <a:t>　</a:t>
            </a:r>
            <a:r>
              <a:rPr lang="ja-JP" sz="1400" b="1" kern="100" dirty="0" smtClean="0">
                <a:effectLst/>
                <a:latin typeface="Century" panose="02040604050505020304" pitchFamily="18" charset="0"/>
                <a:ea typeface="Meiryo UI" panose="020B0604030504040204" pitchFamily="50" charset="-128"/>
                <a:cs typeface="Meiryo UI" panose="020B0604030504040204" pitchFamily="50" charset="-128"/>
              </a:rPr>
              <a:t> </a:t>
            </a:r>
            <a:r>
              <a:rPr lang="ja-JP" altLang="en-US" sz="1400" b="1" kern="100" dirty="0" smtClean="0">
                <a:effectLst/>
                <a:latin typeface="Century" panose="02040604050505020304" pitchFamily="18" charset="0"/>
                <a:ea typeface="Meiryo UI" panose="020B0604030504040204" pitchFamily="50" charset="-128"/>
                <a:cs typeface="Meiryo UI" panose="020B0604030504040204" pitchFamily="50" charset="-128"/>
              </a:rPr>
              <a:t>　　　　　　　　　　　　　　　　　　</a:t>
            </a:r>
            <a:r>
              <a:rPr lang="ja-JP" sz="1400" b="1" kern="100" dirty="0" smtClean="0">
                <a:solidFill>
                  <a:srgbClr val="FFFFFF"/>
                </a:solidFill>
                <a:effectLst/>
                <a:latin typeface="Century" panose="02040604050505020304" pitchFamily="18" charset="0"/>
                <a:ea typeface="Meiryo UI" panose="020B0604030504040204" pitchFamily="50" charset="-128"/>
                <a:cs typeface="Meiryo UI" panose="020B0604030504040204" pitchFamily="50" charset="-128"/>
              </a:rPr>
              <a:t>時間外</a:t>
            </a:r>
            <a:r>
              <a:rPr lang="ja-JP" sz="1400" b="1" kern="100" dirty="0">
                <a:solidFill>
                  <a:srgbClr val="FFFFFF"/>
                </a:solidFill>
                <a:effectLst/>
                <a:latin typeface="Century" panose="02040604050505020304" pitchFamily="18" charset="0"/>
                <a:ea typeface="Meiryo UI" panose="020B0604030504040204" pitchFamily="50" charset="-128"/>
                <a:cs typeface="Meiryo UI" panose="020B0604030504040204" pitchFamily="50" charset="-128"/>
              </a:rPr>
              <a:t>労働の上限規制や年次有給休暇など労働基準法、労働安全衛生法の改正に関するお問い合わせ</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2100"/>
              </a:lnSpc>
              <a:spcAft>
                <a:spcPts val="0"/>
              </a:spcAft>
            </a:pPr>
            <a:r>
              <a:rPr lang="ja-JP" sz="1400" kern="100" dirty="0" smtClean="0">
                <a:effectLst/>
                <a:latin typeface="Century" panose="02040604050505020304" pitchFamily="18" charset="0"/>
                <a:ea typeface="Meiryo UI" panose="020B0604030504040204" pitchFamily="50" charset="-128"/>
                <a:cs typeface="Meiryo UI" panose="020B0604030504040204" pitchFamily="50" charset="-128"/>
              </a:rPr>
              <a:t>【</a:t>
            </a:r>
            <a:r>
              <a:rPr lang="ja-JP" sz="1400" kern="100" dirty="0">
                <a:effectLst/>
                <a:latin typeface="Century" panose="02040604050505020304" pitchFamily="18" charset="0"/>
                <a:ea typeface="Meiryo UI" panose="020B0604030504040204" pitchFamily="50" charset="-128"/>
                <a:cs typeface="Meiryo UI" panose="020B0604030504040204" pitchFamily="50" charset="-128"/>
              </a:rPr>
              <a:t>パートタイム労働者、有期雇用労働者関係】</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14300" algn="just">
              <a:lnSpc>
                <a:spcPts val="2100"/>
              </a:lnSpc>
              <a:spcAft>
                <a:spcPts val="0"/>
              </a:spcAft>
            </a:pPr>
            <a:r>
              <a:rPr lang="ja-JP" sz="1400" b="1" kern="100" dirty="0">
                <a:effectLst/>
                <a:latin typeface="Century" panose="02040604050505020304" pitchFamily="18" charset="0"/>
                <a:ea typeface="Meiryo UI" panose="020B0604030504040204" pitchFamily="50" charset="-128"/>
                <a:cs typeface="Meiryo UI" panose="020B0604030504040204" pitchFamily="50" charset="-128"/>
              </a:rPr>
              <a:t>徳島労働局雇用環境・</a:t>
            </a:r>
            <a:r>
              <a:rPr lang="ja-JP" sz="1400" b="1" kern="100" dirty="0" smtClean="0">
                <a:effectLst/>
                <a:latin typeface="Century" panose="02040604050505020304" pitchFamily="18" charset="0"/>
                <a:ea typeface="Meiryo UI" panose="020B0604030504040204" pitchFamily="50" charset="-128"/>
                <a:cs typeface="Meiryo UI" panose="020B0604030504040204" pitchFamily="50" charset="-128"/>
              </a:rPr>
              <a:t>均等室</a:t>
            </a:r>
            <a:r>
              <a:rPr lang="ja-JP" altLang="en-US" sz="1400" b="1" kern="100" dirty="0" smtClean="0">
                <a:effectLst/>
                <a:latin typeface="Century" panose="02040604050505020304" pitchFamily="18" charset="0"/>
                <a:ea typeface="Meiryo UI" panose="020B0604030504040204" pitchFamily="50" charset="-128"/>
                <a:cs typeface="Meiryo UI" panose="020B0604030504040204" pitchFamily="50" charset="-128"/>
              </a:rPr>
              <a:t>　　        　 </a:t>
            </a:r>
            <a:r>
              <a:rPr lang="en-US" sz="1400" b="1" kern="100" dirty="0" smtClean="0">
                <a:solidFill>
                  <a:srgbClr val="FF0000"/>
                </a:solidFill>
                <a:effectLst/>
                <a:latin typeface="Meiryo UI" panose="020B0604030504040204" pitchFamily="50" charset="-128"/>
                <a:ea typeface="ＭＳ 明朝" panose="02020609040205080304" pitchFamily="17" charset="-128"/>
                <a:cs typeface="Meiryo UI" panose="020B0604030504040204" pitchFamily="50" charset="-128"/>
              </a:rPr>
              <a:t>Tel:088-652-2718</a:t>
            </a:r>
            <a:endParaRPr lang="ja-JP" sz="1400" b="1"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2100"/>
              </a:lnSpc>
              <a:spcAft>
                <a:spcPts val="0"/>
              </a:spcAft>
            </a:pPr>
            <a:r>
              <a:rPr lang="ja-JP" sz="1400" kern="100" dirty="0" smtClean="0">
                <a:effectLst/>
                <a:latin typeface="Century" panose="02040604050505020304" pitchFamily="18" charset="0"/>
                <a:ea typeface="Meiryo UI" panose="020B0604030504040204" pitchFamily="50" charset="-128"/>
                <a:cs typeface="Meiryo UI" panose="020B0604030504040204" pitchFamily="50" charset="-128"/>
              </a:rPr>
              <a:t>【</a:t>
            </a:r>
            <a:r>
              <a:rPr lang="ja-JP" sz="1400" kern="100" dirty="0">
                <a:effectLst/>
                <a:latin typeface="Century" panose="02040604050505020304" pitchFamily="18" charset="0"/>
                <a:ea typeface="Meiryo UI" panose="020B0604030504040204" pitchFamily="50" charset="-128"/>
                <a:cs typeface="Meiryo UI" panose="020B0604030504040204" pitchFamily="50" charset="-128"/>
              </a:rPr>
              <a:t>派遣労働者関係】</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02870" algn="just">
              <a:lnSpc>
                <a:spcPts val="2100"/>
              </a:lnSpc>
            </a:pPr>
            <a:r>
              <a:rPr lang="ja-JP" sz="1400" b="1" kern="100" dirty="0">
                <a:effectLst/>
                <a:latin typeface="Century" panose="02040604050505020304" pitchFamily="18" charset="0"/>
                <a:ea typeface="Meiryo UI" panose="020B0604030504040204" pitchFamily="50" charset="-128"/>
                <a:cs typeface="Meiryo UI" panose="020B0604030504040204" pitchFamily="50" charset="-128"/>
              </a:rPr>
              <a:t>徳島労働局職業安定部需給調整</a:t>
            </a:r>
            <a:r>
              <a:rPr lang="ja-JP" sz="1400" b="1" kern="100" dirty="0" smtClean="0">
                <a:effectLst/>
                <a:latin typeface="Century" panose="02040604050505020304" pitchFamily="18" charset="0"/>
                <a:ea typeface="Meiryo UI" panose="020B0604030504040204" pitchFamily="50" charset="-128"/>
                <a:cs typeface="Meiryo UI" panose="020B0604030504040204" pitchFamily="50" charset="-128"/>
              </a:rPr>
              <a:t>事業室</a:t>
            </a:r>
            <a:r>
              <a:rPr lang="en-US" altLang="ja-JP" sz="1400" b="1" kern="100" dirty="0" smtClean="0">
                <a:effectLst/>
                <a:latin typeface="Century" panose="02040604050505020304" pitchFamily="18" charset="0"/>
                <a:ea typeface="Meiryo UI" panose="020B0604030504040204" pitchFamily="50" charset="-128"/>
                <a:cs typeface="Meiryo UI" panose="020B0604030504040204" pitchFamily="50" charset="-128"/>
              </a:rPr>
              <a:t> </a:t>
            </a:r>
            <a:r>
              <a:rPr lang="en-US" altLang="ja-JP" sz="1400" b="1" kern="100" dirty="0" smtClean="0">
                <a:solidFill>
                  <a:srgbClr val="FF0000"/>
                </a:solidFill>
                <a:latin typeface="Meiryo UI" panose="020B0604030504040204" pitchFamily="50" charset="-128"/>
                <a:ea typeface="ＭＳ 明朝" panose="02020609040205080304" pitchFamily="17" charset="-128"/>
                <a:cs typeface="Meiryo UI" panose="020B0604030504040204" pitchFamily="50" charset="-128"/>
              </a:rPr>
              <a:t>Tel:088-611-5386</a:t>
            </a:r>
            <a:endPar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endParaRPr>
          </a:p>
          <a:p>
            <a:pPr indent="102870" algn="just">
              <a:lnSpc>
                <a:spcPts val="1700"/>
              </a:lnSpc>
              <a:spcAft>
                <a:spcPts val="0"/>
              </a:spcAft>
            </a:pPr>
            <a:endParaRPr lang="en-US" altLang="ja-JP" sz="1400" b="1" kern="100" dirty="0" smtClean="0">
              <a:effectLst/>
              <a:latin typeface="Century" panose="02040604050505020304" pitchFamily="18" charset="0"/>
              <a:ea typeface="Meiryo UI" panose="020B0604030504040204" pitchFamily="50" charset="-128"/>
              <a:cs typeface="Meiryo UI" panose="020B0604030504040204" pitchFamily="50" charset="-128"/>
            </a:endParaRPr>
          </a:p>
          <a:p>
            <a:pPr indent="102870" algn="just">
              <a:lnSpc>
                <a:spcPts val="1700"/>
              </a:lnSpc>
              <a:spcAft>
                <a:spcPts val="0"/>
              </a:spcAft>
            </a:pPr>
            <a:r>
              <a:rPr lang="ja-JP" altLang="en-US" sz="1400" b="1" kern="100" dirty="0">
                <a:latin typeface="Century" panose="02040604050505020304" pitchFamily="18" charset="0"/>
                <a:ea typeface="Meiryo UI" panose="020B0604030504040204" pitchFamily="50" charset="-128"/>
                <a:cs typeface="Meiryo UI" panose="020B0604030504040204" pitchFamily="50" charset="-128"/>
              </a:rPr>
              <a:t>　</a:t>
            </a:r>
            <a:r>
              <a:rPr lang="ja-JP" sz="1400" b="1" kern="100" dirty="0" smtClean="0">
                <a:effectLst/>
                <a:latin typeface="Century" panose="02040604050505020304" pitchFamily="18" charset="0"/>
                <a:ea typeface="Meiryo UI" panose="020B0604030504040204" pitchFamily="50" charset="-128"/>
                <a:cs typeface="Meiryo UI" panose="020B0604030504040204" pitchFamily="50" charset="-128"/>
              </a:rPr>
              <a:t> </a:t>
            </a:r>
            <a:r>
              <a:rPr lang="en-US" sz="1400" kern="100" dirty="0">
                <a:effectLst/>
                <a:latin typeface="Meiryo UI" panose="020B0604030504040204" pitchFamily="50" charset="-128"/>
                <a:ea typeface="ＭＳ 明朝" panose="02020609040205080304" pitchFamily="17" charset="-128"/>
                <a:cs typeface="Meiryo UI" panose="020B0604030504040204" pitchFamily="50" charset="-128"/>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 name="テキスト ボックス 14"/>
          <p:cNvSpPr txBox="1"/>
          <p:nvPr/>
        </p:nvSpPr>
        <p:spPr>
          <a:xfrm>
            <a:off x="6557553" y="2751191"/>
            <a:ext cx="5103191" cy="446203"/>
          </a:xfrm>
          <a:prstGeom prst="rect">
            <a:avLst/>
          </a:prstGeom>
          <a:solidFill>
            <a:srgbClr val="92D050"/>
          </a:solidFill>
        </p:spPr>
        <p:txBody>
          <a:bodyPr wrap="square" rtlCol="0" anchor="ctr">
            <a:noAutofit/>
          </a:bodyP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具体的な労務管理手法に関するお問い合わせ</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557555" y="4624251"/>
            <a:ext cx="5116124" cy="630797"/>
          </a:xfrm>
          <a:prstGeom prst="rect">
            <a:avLst/>
          </a:prstGeom>
          <a:solidFill>
            <a:srgbClr val="92D050"/>
          </a:solidFill>
        </p:spPr>
        <p:txBody>
          <a:bodyPr wrap="square" rtlCol="0" anchor="ctr">
            <a:noAutofit/>
          </a:bodyPr>
          <a:lstStyle/>
          <a:p>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正規雇用</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労働者と非正規雇用労働者との間の不合理な待遇格差の解消等に関するお</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問い合</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わせ</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602302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TotalTime>
  <Words>624</Words>
  <Application>Microsoft Office PowerPoint</Application>
  <PresentationFormat>ワイド画面</PresentationFormat>
  <Paragraphs>48</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Ｐゴシック</vt:lpstr>
      <vt:lpstr>ＭＳ 明朝</vt:lpstr>
      <vt:lpstr>メイリオ</vt:lpstr>
      <vt:lpstr>游ゴシック</vt:lpstr>
      <vt:lpstr>游ゴシック Light</vt:lpstr>
      <vt:lpstr>Arial</vt:lpstr>
      <vt:lpstr>Century</vt:lpstr>
      <vt:lpstr>Times New Roman</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和泉 光範(izumi-mitsunori.i10)</dc:creator>
  <cp:lastModifiedBy>岡崎 正憲(okazaki-masanoriaa)</cp:lastModifiedBy>
  <cp:revision>64</cp:revision>
  <cp:lastPrinted>2020-10-28T09:46:52Z</cp:lastPrinted>
  <dcterms:created xsi:type="dcterms:W3CDTF">2020-07-29T02:37:20Z</dcterms:created>
  <dcterms:modified xsi:type="dcterms:W3CDTF">2020-11-24T02:26:57Z</dcterms:modified>
</cp:coreProperties>
</file>